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815" r:id="rId5"/>
  </p:sldMasterIdLst>
  <p:notesMasterIdLst>
    <p:notesMasterId r:id="rId25"/>
  </p:notesMasterIdLst>
  <p:handoutMasterIdLst>
    <p:handoutMasterId r:id="rId26"/>
  </p:handoutMasterIdLst>
  <p:sldIdLst>
    <p:sldId id="260" r:id="rId6"/>
    <p:sldId id="388" r:id="rId7"/>
    <p:sldId id="423" r:id="rId8"/>
    <p:sldId id="424" r:id="rId9"/>
    <p:sldId id="416" r:id="rId10"/>
    <p:sldId id="422" r:id="rId11"/>
    <p:sldId id="418" r:id="rId12"/>
    <p:sldId id="419" r:id="rId13"/>
    <p:sldId id="420" r:id="rId14"/>
    <p:sldId id="390" r:id="rId15"/>
    <p:sldId id="391" r:id="rId16"/>
    <p:sldId id="392" r:id="rId17"/>
    <p:sldId id="421" r:id="rId18"/>
    <p:sldId id="394" r:id="rId19"/>
    <p:sldId id="395" r:id="rId20"/>
    <p:sldId id="396" r:id="rId21"/>
    <p:sldId id="397" r:id="rId22"/>
    <p:sldId id="399" r:id="rId23"/>
    <p:sldId id="377" r:id="rId24"/>
  </p:sldIdLst>
  <p:sldSz cx="9144000" cy="5143500" type="screen16x9"/>
  <p:notesSz cx="6669088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4286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68573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02859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371464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714331" algn="l" defTabSz="68573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057195" algn="l" defTabSz="68573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400060" algn="l" defTabSz="68573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2742926" algn="l" defTabSz="68573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A0D5"/>
    <a:srgbClr val="071E4F"/>
    <a:srgbClr val="041D42"/>
    <a:srgbClr val="00598F"/>
    <a:srgbClr val="FFCCCC"/>
    <a:srgbClr val="B90066"/>
    <a:srgbClr val="FFFFFF"/>
    <a:srgbClr val="7D9ED5"/>
    <a:srgbClr val="328B57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6" autoAdjust="0"/>
    <p:restoredTop sz="89494" autoAdjust="0"/>
  </p:normalViewPr>
  <p:slideViewPr>
    <p:cSldViewPr snapToGrid="0">
      <p:cViewPr varScale="1">
        <p:scale>
          <a:sx n="101" d="100"/>
          <a:sy n="101" d="100"/>
        </p:scale>
        <p:origin x="1181" y="77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26" d="100"/>
          <a:sy n="126" d="100"/>
        </p:scale>
        <p:origin x="37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hamed%20Yassir\Desktop\EGB_2008_20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0" i="0" baseline="0" dirty="0">
                <a:effectLst/>
              </a:rPr>
              <a:t>TI annuels primo PM (/ 100 000)</a:t>
            </a:r>
            <a:endParaRPr lang="fr-FR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Feuil3!$B$148</c:f>
              <c:strCache>
                <c:ptCount val="1"/>
                <c:pt idx="0">
                  <c:v>&lt; 40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Feuil3!$C$147:$M$147</c:f>
              <c:strCache>
                <c:ptCount val="11"/>
                <c:pt idx="0">
                  <c:v>TI 2008</c:v>
                </c:pt>
                <c:pt idx="1">
                  <c:v>TI 2009</c:v>
                </c:pt>
                <c:pt idx="2">
                  <c:v>TI 2010</c:v>
                </c:pt>
                <c:pt idx="3">
                  <c:v>TI 2011</c:v>
                </c:pt>
                <c:pt idx="4">
                  <c:v>TI 2012</c:v>
                </c:pt>
                <c:pt idx="5">
                  <c:v>TI 2013</c:v>
                </c:pt>
                <c:pt idx="6">
                  <c:v>TI 2014</c:v>
                </c:pt>
                <c:pt idx="7">
                  <c:v>TI 2015</c:v>
                </c:pt>
                <c:pt idx="8">
                  <c:v>TI 2016</c:v>
                </c:pt>
                <c:pt idx="9">
                  <c:v>TI 2017</c:v>
                </c:pt>
                <c:pt idx="10">
                  <c:v>TI 2018</c:v>
                </c:pt>
              </c:strCache>
            </c:strRef>
          </c:cat>
          <c:val>
            <c:numRef>
              <c:f>Feuil3!$C$148:$M$148</c:f>
              <c:numCache>
                <c:formatCode>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1.52494815176284</c:v>
                </c:pt>
                <c:pt idx="9" formatCode="General">
                  <c:v>0</c:v>
                </c:pt>
                <c:pt idx="10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FB-4B6F-AF56-EE642A69C260}"/>
            </c:ext>
          </c:extLst>
        </c:ser>
        <c:ser>
          <c:idx val="1"/>
          <c:order val="1"/>
          <c:tx>
            <c:strRef>
              <c:f>Feuil3!$B$149</c:f>
              <c:strCache>
                <c:ptCount val="1"/>
                <c:pt idx="0">
                  <c:v>40-50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Feuil3!$C$147:$M$147</c:f>
              <c:strCache>
                <c:ptCount val="11"/>
                <c:pt idx="0">
                  <c:v>TI 2008</c:v>
                </c:pt>
                <c:pt idx="1">
                  <c:v>TI 2009</c:v>
                </c:pt>
                <c:pt idx="2">
                  <c:v>TI 2010</c:v>
                </c:pt>
                <c:pt idx="3">
                  <c:v>TI 2011</c:v>
                </c:pt>
                <c:pt idx="4">
                  <c:v>TI 2012</c:v>
                </c:pt>
                <c:pt idx="5">
                  <c:v>TI 2013</c:v>
                </c:pt>
                <c:pt idx="6">
                  <c:v>TI 2014</c:v>
                </c:pt>
                <c:pt idx="7">
                  <c:v>TI 2015</c:v>
                </c:pt>
                <c:pt idx="8">
                  <c:v>TI 2016</c:v>
                </c:pt>
                <c:pt idx="9">
                  <c:v>TI 2017</c:v>
                </c:pt>
                <c:pt idx="10">
                  <c:v>TI 2018</c:v>
                </c:pt>
              </c:strCache>
            </c:strRef>
          </c:cat>
          <c:val>
            <c:numRef>
              <c:f>Feuil3!$C$149:$M$149</c:f>
              <c:numCache>
                <c:formatCode>0</c:formatCode>
                <c:ptCount val="11"/>
                <c:pt idx="0">
                  <c:v>2.8296547821165801</c:v>
                </c:pt>
                <c:pt idx="1">
                  <c:v>6</c:v>
                </c:pt>
                <c:pt idx="2">
                  <c:v>8</c:v>
                </c:pt>
                <c:pt idx="3">
                  <c:v>8</c:v>
                </c:pt>
                <c:pt idx="4">
                  <c:v>0</c:v>
                </c:pt>
                <c:pt idx="5">
                  <c:v>3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  <c:pt idx="9" formatCode="General">
                  <c:v>16</c:v>
                </c:pt>
                <c:pt idx="10" formatCode="General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FB-4B6F-AF56-EE642A69C260}"/>
            </c:ext>
          </c:extLst>
        </c:ser>
        <c:ser>
          <c:idx val="2"/>
          <c:order val="2"/>
          <c:tx>
            <c:strRef>
              <c:f>Feuil3!$B$150</c:f>
              <c:strCache>
                <c:ptCount val="1"/>
                <c:pt idx="0">
                  <c:v>50-60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Feuil3!$C$147:$M$147</c:f>
              <c:strCache>
                <c:ptCount val="11"/>
                <c:pt idx="0">
                  <c:v>TI 2008</c:v>
                </c:pt>
                <c:pt idx="1">
                  <c:v>TI 2009</c:v>
                </c:pt>
                <c:pt idx="2">
                  <c:v>TI 2010</c:v>
                </c:pt>
                <c:pt idx="3">
                  <c:v>TI 2011</c:v>
                </c:pt>
                <c:pt idx="4">
                  <c:v>TI 2012</c:v>
                </c:pt>
                <c:pt idx="5">
                  <c:v>TI 2013</c:v>
                </c:pt>
                <c:pt idx="6">
                  <c:v>TI 2014</c:v>
                </c:pt>
                <c:pt idx="7">
                  <c:v>TI 2015</c:v>
                </c:pt>
                <c:pt idx="8">
                  <c:v>TI 2016</c:v>
                </c:pt>
                <c:pt idx="9">
                  <c:v>TI 2017</c:v>
                </c:pt>
                <c:pt idx="10">
                  <c:v>TI 2018</c:v>
                </c:pt>
              </c:strCache>
            </c:strRef>
          </c:cat>
          <c:val>
            <c:numRef>
              <c:f>Feuil3!$C$150:$M$150</c:f>
              <c:numCache>
                <c:formatCode>0</c:formatCode>
                <c:ptCount val="11"/>
                <c:pt idx="0">
                  <c:v>16</c:v>
                </c:pt>
                <c:pt idx="1">
                  <c:v>10</c:v>
                </c:pt>
                <c:pt idx="2">
                  <c:v>16</c:v>
                </c:pt>
                <c:pt idx="3">
                  <c:v>13</c:v>
                </c:pt>
                <c:pt idx="4">
                  <c:v>6</c:v>
                </c:pt>
                <c:pt idx="5">
                  <c:v>0</c:v>
                </c:pt>
                <c:pt idx="6">
                  <c:v>3</c:v>
                </c:pt>
                <c:pt idx="7">
                  <c:v>9</c:v>
                </c:pt>
                <c:pt idx="8">
                  <c:v>3</c:v>
                </c:pt>
                <c:pt idx="9" formatCode="General">
                  <c:v>9</c:v>
                </c:pt>
                <c:pt idx="10" formatCode="General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FB-4B6F-AF56-EE642A69C260}"/>
            </c:ext>
          </c:extLst>
        </c:ser>
        <c:ser>
          <c:idx val="3"/>
          <c:order val="3"/>
          <c:tx>
            <c:strRef>
              <c:f>Feuil3!$B$151</c:f>
              <c:strCache>
                <c:ptCount val="1"/>
                <c:pt idx="0">
                  <c:v>60-70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Feuil3!$C$147:$M$147</c:f>
              <c:strCache>
                <c:ptCount val="11"/>
                <c:pt idx="0">
                  <c:v>TI 2008</c:v>
                </c:pt>
                <c:pt idx="1">
                  <c:v>TI 2009</c:v>
                </c:pt>
                <c:pt idx="2">
                  <c:v>TI 2010</c:v>
                </c:pt>
                <c:pt idx="3">
                  <c:v>TI 2011</c:v>
                </c:pt>
                <c:pt idx="4">
                  <c:v>TI 2012</c:v>
                </c:pt>
                <c:pt idx="5">
                  <c:v>TI 2013</c:v>
                </c:pt>
                <c:pt idx="6">
                  <c:v>TI 2014</c:v>
                </c:pt>
                <c:pt idx="7">
                  <c:v>TI 2015</c:v>
                </c:pt>
                <c:pt idx="8">
                  <c:v>TI 2016</c:v>
                </c:pt>
                <c:pt idx="9">
                  <c:v>TI 2017</c:v>
                </c:pt>
                <c:pt idx="10">
                  <c:v>TI 2018</c:v>
                </c:pt>
              </c:strCache>
            </c:strRef>
          </c:cat>
          <c:val>
            <c:numRef>
              <c:f>Feuil3!$C$151:$M$151</c:f>
              <c:numCache>
                <c:formatCode>0</c:formatCode>
                <c:ptCount val="11"/>
                <c:pt idx="0">
                  <c:v>51</c:v>
                </c:pt>
                <c:pt idx="1">
                  <c:v>57</c:v>
                </c:pt>
                <c:pt idx="2">
                  <c:v>38</c:v>
                </c:pt>
                <c:pt idx="3">
                  <c:v>64</c:v>
                </c:pt>
                <c:pt idx="4">
                  <c:v>34</c:v>
                </c:pt>
                <c:pt idx="5">
                  <c:v>18</c:v>
                </c:pt>
                <c:pt idx="6">
                  <c:v>42</c:v>
                </c:pt>
                <c:pt idx="7">
                  <c:v>40</c:v>
                </c:pt>
                <c:pt idx="8">
                  <c:v>40</c:v>
                </c:pt>
                <c:pt idx="9" formatCode="General">
                  <c:v>43</c:v>
                </c:pt>
                <c:pt idx="10" formatCode="General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FB-4B6F-AF56-EE642A69C260}"/>
            </c:ext>
          </c:extLst>
        </c:ser>
        <c:ser>
          <c:idx val="4"/>
          <c:order val="4"/>
          <c:tx>
            <c:strRef>
              <c:f>Feuil3!$B$152</c:f>
              <c:strCache>
                <c:ptCount val="1"/>
                <c:pt idx="0">
                  <c:v>70-75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Feuil3!$C$147:$M$147</c:f>
              <c:strCache>
                <c:ptCount val="11"/>
                <c:pt idx="0">
                  <c:v>TI 2008</c:v>
                </c:pt>
                <c:pt idx="1">
                  <c:v>TI 2009</c:v>
                </c:pt>
                <c:pt idx="2">
                  <c:v>TI 2010</c:v>
                </c:pt>
                <c:pt idx="3">
                  <c:v>TI 2011</c:v>
                </c:pt>
                <c:pt idx="4">
                  <c:v>TI 2012</c:v>
                </c:pt>
                <c:pt idx="5">
                  <c:v>TI 2013</c:v>
                </c:pt>
                <c:pt idx="6">
                  <c:v>TI 2014</c:v>
                </c:pt>
                <c:pt idx="7">
                  <c:v>TI 2015</c:v>
                </c:pt>
                <c:pt idx="8">
                  <c:v>TI 2016</c:v>
                </c:pt>
                <c:pt idx="9">
                  <c:v>TI 2017</c:v>
                </c:pt>
                <c:pt idx="10">
                  <c:v>TI 2018</c:v>
                </c:pt>
              </c:strCache>
            </c:strRef>
          </c:cat>
          <c:val>
            <c:numRef>
              <c:f>Feuil3!$C$152:$M$152</c:f>
              <c:numCache>
                <c:formatCode>0</c:formatCode>
                <c:ptCount val="11"/>
                <c:pt idx="0">
                  <c:v>153</c:v>
                </c:pt>
                <c:pt idx="1">
                  <c:v>177</c:v>
                </c:pt>
                <c:pt idx="2">
                  <c:v>148</c:v>
                </c:pt>
                <c:pt idx="3">
                  <c:v>130</c:v>
                </c:pt>
                <c:pt idx="4">
                  <c:v>82</c:v>
                </c:pt>
                <c:pt idx="5">
                  <c:v>103</c:v>
                </c:pt>
                <c:pt idx="6">
                  <c:v>90</c:v>
                </c:pt>
                <c:pt idx="7">
                  <c:v>130</c:v>
                </c:pt>
                <c:pt idx="8">
                  <c:v>68</c:v>
                </c:pt>
                <c:pt idx="9" formatCode="General">
                  <c:v>90</c:v>
                </c:pt>
                <c:pt idx="10" formatCode="General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FB-4B6F-AF56-EE642A69C260}"/>
            </c:ext>
          </c:extLst>
        </c:ser>
        <c:ser>
          <c:idx val="5"/>
          <c:order val="5"/>
          <c:tx>
            <c:strRef>
              <c:f>Feuil3!$B$153</c:f>
              <c:strCache>
                <c:ptCount val="1"/>
                <c:pt idx="0">
                  <c:v>75-80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Feuil3!$C$147:$M$147</c:f>
              <c:strCache>
                <c:ptCount val="11"/>
                <c:pt idx="0">
                  <c:v>TI 2008</c:v>
                </c:pt>
                <c:pt idx="1">
                  <c:v>TI 2009</c:v>
                </c:pt>
                <c:pt idx="2">
                  <c:v>TI 2010</c:v>
                </c:pt>
                <c:pt idx="3">
                  <c:v>TI 2011</c:v>
                </c:pt>
                <c:pt idx="4">
                  <c:v>TI 2012</c:v>
                </c:pt>
                <c:pt idx="5">
                  <c:v>TI 2013</c:v>
                </c:pt>
                <c:pt idx="6">
                  <c:v>TI 2014</c:v>
                </c:pt>
                <c:pt idx="7">
                  <c:v>TI 2015</c:v>
                </c:pt>
                <c:pt idx="8">
                  <c:v>TI 2016</c:v>
                </c:pt>
                <c:pt idx="9">
                  <c:v>TI 2017</c:v>
                </c:pt>
                <c:pt idx="10">
                  <c:v>TI 2018</c:v>
                </c:pt>
              </c:strCache>
            </c:strRef>
          </c:cat>
          <c:val>
            <c:numRef>
              <c:f>Feuil3!$C$153:$M$153</c:f>
              <c:numCache>
                <c:formatCode>0</c:formatCode>
                <c:ptCount val="11"/>
                <c:pt idx="0">
                  <c:v>293</c:v>
                </c:pt>
                <c:pt idx="1">
                  <c:v>272</c:v>
                </c:pt>
                <c:pt idx="2">
                  <c:v>276</c:v>
                </c:pt>
                <c:pt idx="3">
                  <c:v>279</c:v>
                </c:pt>
                <c:pt idx="4">
                  <c:v>257</c:v>
                </c:pt>
                <c:pt idx="5">
                  <c:v>131</c:v>
                </c:pt>
                <c:pt idx="6">
                  <c:v>302</c:v>
                </c:pt>
                <c:pt idx="7">
                  <c:v>256</c:v>
                </c:pt>
                <c:pt idx="8">
                  <c:v>189</c:v>
                </c:pt>
                <c:pt idx="9" formatCode="General">
                  <c:v>415</c:v>
                </c:pt>
                <c:pt idx="10" formatCode="General">
                  <c:v>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FB-4B6F-AF56-EE642A69C260}"/>
            </c:ext>
          </c:extLst>
        </c:ser>
        <c:ser>
          <c:idx val="6"/>
          <c:order val="6"/>
          <c:tx>
            <c:strRef>
              <c:f>Feuil3!$B$154</c:f>
              <c:strCache>
                <c:ptCount val="1"/>
                <c:pt idx="0">
                  <c:v>80-85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Feuil3!$C$147:$M$147</c:f>
              <c:strCache>
                <c:ptCount val="11"/>
                <c:pt idx="0">
                  <c:v>TI 2008</c:v>
                </c:pt>
                <c:pt idx="1">
                  <c:v>TI 2009</c:v>
                </c:pt>
                <c:pt idx="2">
                  <c:v>TI 2010</c:v>
                </c:pt>
                <c:pt idx="3">
                  <c:v>TI 2011</c:v>
                </c:pt>
                <c:pt idx="4">
                  <c:v>TI 2012</c:v>
                </c:pt>
                <c:pt idx="5">
                  <c:v>TI 2013</c:v>
                </c:pt>
                <c:pt idx="6">
                  <c:v>TI 2014</c:v>
                </c:pt>
                <c:pt idx="7">
                  <c:v>TI 2015</c:v>
                </c:pt>
                <c:pt idx="8">
                  <c:v>TI 2016</c:v>
                </c:pt>
                <c:pt idx="9">
                  <c:v>TI 2017</c:v>
                </c:pt>
                <c:pt idx="10">
                  <c:v>TI 2018</c:v>
                </c:pt>
              </c:strCache>
            </c:strRef>
          </c:cat>
          <c:val>
            <c:numRef>
              <c:f>Feuil3!$C$154:$M$154</c:f>
              <c:numCache>
                <c:formatCode>0</c:formatCode>
                <c:ptCount val="11"/>
                <c:pt idx="0">
                  <c:v>451</c:v>
                </c:pt>
                <c:pt idx="1">
                  <c:v>368</c:v>
                </c:pt>
                <c:pt idx="2">
                  <c:v>372</c:v>
                </c:pt>
                <c:pt idx="3">
                  <c:v>231</c:v>
                </c:pt>
                <c:pt idx="4">
                  <c:v>502</c:v>
                </c:pt>
                <c:pt idx="5">
                  <c:v>619</c:v>
                </c:pt>
                <c:pt idx="6">
                  <c:v>474</c:v>
                </c:pt>
                <c:pt idx="7">
                  <c:v>402</c:v>
                </c:pt>
                <c:pt idx="8">
                  <c:v>297</c:v>
                </c:pt>
                <c:pt idx="9" formatCode="General">
                  <c:v>558</c:v>
                </c:pt>
                <c:pt idx="10" formatCode="General">
                  <c:v>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FB-4B6F-AF56-EE642A69C260}"/>
            </c:ext>
          </c:extLst>
        </c:ser>
        <c:ser>
          <c:idx val="7"/>
          <c:order val="7"/>
          <c:tx>
            <c:strRef>
              <c:f>Feuil3!$B$155</c:f>
              <c:strCache>
                <c:ptCount val="1"/>
                <c:pt idx="0">
                  <c:v>&gt; 85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Feuil3!$C$147:$M$147</c:f>
              <c:strCache>
                <c:ptCount val="11"/>
                <c:pt idx="0">
                  <c:v>TI 2008</c:v>
                </c:pt>
                <c:pt idx="1">
                  <c:v>TI 2009</c:v>
                </c:pt>
                <c:pt idx="2">
                  <c:v>TI 2010</c:v>
                </c:pt>
                <c:pt idx="3">
                  <c:v>TI 2011</c:v>
                </c:pt>
                <c:pt idx="4">
                  <c:v>TI 2012</c:v>
                </c:pt>
                <c:pt idx="5">
                  <c:v>TI 2013</c:v>
                </c:pt>
                <c:pt idx="6">
                  <c:v>TI 2014</c:v>
                </c:pt>
                <c:pt idx="7">
                  <c:v>TI 2015</c:v>
                </c:pt>
                <c:pt idx="8">
                  <c:v>TI 2016</c:v>
                </c:pt>
                <c:pt idx="9">
                  <c:v>TI 2017</c:v>
                </c:pt>
                <c:pt idx="10">
                  <c:v>TI 2018</c:v>
                </c:pt>
              </c:strCache>
            </c:strRef>
          </c:cat>
          <c:val>
            <c:numRef>
              <c:f>Feuil3!$C$155:$M$155</c:f>
              <c:numCache>
                <c:formatCode>0</c:formatCode>
                <c:ptCount val="11"/>
                <c:pt idx="0">
                  <c:v>457</c:v>
                </c:pt>
                <c:pt idx="1">
                  <c:v>627</c:v>
                </c:pt>
                <c:pt idx="2">
                  <c:v>533</c:v>
                </c:pt>
                <c:pt idx="3">
                  <c:v>505</c:v>
                </c:pt>
                <c:pt idx="4">
                  <c:v>571</c:v>
                </c:pt>
                <c:pt idx="5">
                  <c:v>506</c:v>
                </c:pt>
                <c:pt idx="6">
                  <c:v>500</c:v>
                </c:pt>
                <c:pt idx="7">
                  <c:v>670</c:v>
                </c:pt>
                <c:pt idx="8">
                  <c:v>596</c:v>
                </c:pt>
                <c:pt idx="9" formatCode="General">
                  <c:v>680</c:v>
                </c:pt>
                <c:pt idx="10" formatCode="General">
                  <c:v>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7FB-4B6F-AF56-EE642A69C2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695128"/>
        <c:axId val="155690032"/>
      </c:barChart>
      <c:catAx>
        <c:axId val="155695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5690032"/>
        <c:crosses val="autoZero"/>
        <c:auto val="1"/>
        <c:lblAlgn val="ctr"/>
        <c:lblOffset val="100"/>
        <c:noMultiLvlLbl val="0"/>
      </c:catAx>
      <c:valAx>
        <c:axId val="155690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5695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D1626C-73A5-4C67-943E-9E53E9F302E0}" type="doc">
      <dgm:prSet loTypeId="urn:microsoft.com/office/officeart/2005/8/layout/funnel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C5172AF8-C8AD-4934-B494-5ADCD92F6059}">
      <dgm:prSet phldrT="[Texte]" phldr="0" custT="1"/>
      <dgm:spPr/>
      <dgm:t>
        <a:bodyPr/>
        <a:lstStyle/>
        <a:p>
          <a:pPr marL="0" algn="ctr" defTabSz="914400" rtl="0" eaLnBrk="0" fontAlgn="base" latinLnBrk="0" hangingPunct="0">
            <a:spcBef>
              <a:spcPct val="0"/>
            </a:spcBef>
            <a:spcAft>
              <a:spcPct val="0"/>
            </a:spcAft>
          </a:pPr>
          <a:r>
            <a:rPr lang="fr-FR" sz="1400" b="1" kern="1200" dirty="0">
              <a:solidFill>
                <a:prstClr val="white"/>
              </a:solidFill>
              <a:latin typeface="Calibri Light" panose="020F0302020204030204"/>
              <a:ea typeface="+mn-ea"/>
              <a:cs typeface="+mn-cs"/>
            </a:rPr>
            <a:t>Femmes présentes dans l’EGB</a:t>
          </a:r>
        </a:p>
      </dgm:t>
    </dgm:pt>
    <dgm:pt modelId="{3242A4B6-E4A6-4C6B-BB74-CC7FC8B526D9}" type="parTrans" cxnId="{C7C3C8B0-B771-4485-B8D6-04E2671ED684}">
      <dgm:prSet/>
      <dgm:spPr/>
      <dgm:t>
        <a:bodyPr/>
        <a:lstStyle/>
        <a:p>
          <a:endParaRPr lang="fr-FR"/>
        </a:p>
      </dgm:t>
    </dgm:pt>
    <dgm:pt modelId="{C903EAAD-4890-40FD-8A1C-5A7A59C68F60}" type="sibTrans" cxnId="{C7C3C8B0-B771-4485-B8D6-04E2671ED684}">
      <dgm:prSet/>
      <dgm:spPr/>
      <dgm:t>
        <a:bodyPr/>
        <a:lstStyle/>
        <a:p>
          <a:endParaRPr lang="fr-FR"/>
        </a:p>
      </dgm:t>
    </dgm:pt>
    <dgm:pt modelId="{9177FF35-19A0-449D-8508-8CCA022DD095}">
      <dgm:prSet phldrT="[Texte]" custT="1"/>
      <dgm:spPr/>
      <dgm:t>
        <a:bodyPr/>
        <a:lstStyle/>
        <a:p>
          <a:pPr algn="ctr" rtl="0" eaLnBrk="0" fontAlgn="base" hangingPunct="0">
            <a:spcBef>
              <a:spcPct val="0"/>
            </a:spcBef>
            <a:spcAft>
              <a:spcPts val="300"/>
            </a:spcAft>
            <a:buFont typeface="Wingdings" panose="05000000000000000000" pitchFamily="2" charset="2"/>
            <a:buChar char="q"/>
          </a:pPr>
          <a:r>
            <a:rPr lang="fr-FR" sz="1400" b="1" kern="1200" dirty="0">
              <a:solidFill>
                <a:prstClr val="white"/>
              </a:solidFill>
              <a:latin typeface="Calibri Light" panose="020F0302020204030204"/>
              <a:ea typeface="+mn-ea"/>
              <a:cs typeface="+mn-cs"/>
            </a:rPr>
            <a:t>Présentes en N-2, N-1, N, N+1</a:t>
          </a:r>
        </a:p>
      </dgm:t>
    </dgm:pt>
    <dgm:pt modelId="{1EF99C27-B782-4E06-803D-407B2F96EBA6}" type="parTrans" cxnId="{BE9184BF-DF7B-49A9-9E15-B0B883C2BB6E}">
      <dgm:prSet/>
      <dgm:spPr/>
      <dgm:t>
        <a:bodyPr/>
        <a:lstStyle/>
        <a:p>
          <a:endParaRPr lang="fr-FR"/>
        </a:p>
      </dgm:t>
    </dgm:pt>
    <dgm:pt modelId="{D55171D8-D252-4970-8B62-DB662FEF1838}" type="sibTrans" cxnId="{BE9184BF-DF7B-49A9-9E15-B0B883C2BB6E}">
      <dgm:prSet/>
      <dgm:spPr/>
      <dgm:t>
        <a:bodyPr/>
        <a:lstStyle/>
        <a:p>
          <a:endParaRPr lang="fr-FR"/>
        </a:p>
      </dgm:t>
    </dgm:pt>
    <dgm:pt modelId="{5601BAD2-9E4A-4250-A0C7-90117AD78B23}">
      <dgm:prSet phldrT="[Texte]" phldr="0" custT="1"/>
      <dgm:spPr/>
      <dgm:t>
        <a:bodyPr/>
        <a:lstStyle/>
        <a:p>
          <a:r>
            <a:rPr lang="fr-FR" sz="3000" b="1" dirty="0">
              <a:latin typeface="+mn-lt"/>
            </a:rPr>
            <a:t>Population de référence (2008 – 2018) </a:t>
          </a:r>
          <a:endParaRPr lang="fr-FR" sz="3000" dirty="0"/>
        </a:p>
      </dgm:t>
    </dgm:pt>
    <dgm:pt modelId="{A354C5A5-35E0-4623-B382-DB8CC5EA00E6}" type="parTrans" cxnId="{B82433E8-1698-493F-90B1-2AD65E3466BF}">
      <dgm:prSet/>
      <dgm:spPr/>
      <dgm:t>
        <a:bodyPr/>
        <a:lstStyle/>
        <a:p>
          <a:endParaRPr lang="fr-FR"/>
        </a:p>
      </dgm:t>
    </dgm:pt>
    <dgm:pt modelId="{5F47AB0B-8A5B-4D73-889A-9EDAD57A8343}" type="sibTrans" cxnId="{B82433E8-1698-493F-90B1-2AD65E3466BF}">
      <dgm:prSet/>
      <dgm:spPr/>
      <dgm:t>
        <a:bodyPr/>
        <a:lstStyle/>
        <a:p>
          <a:endParaRPr lang="fr-FR"/>
        </a:p>
      </dgm:t>
    </dgm:pt>
    <dgm:pt modelId="{384EF8D1-8EEF-4217-B6AA-EF53180ABE69}">
      <dgm:prSet phldrT="[Texte]" phldr="1"/>
      <dgm:spPr/>
      <dgm:t>
        <a:bodyPr/>
        <a:lstStyle/>
        <a:p>
          <a:endParaRPr lang="fr-FR" dirty="0"/>
        </a:p>
      </dgm:t>
    </dgm:pt>
    <dgm:pt modelId="{D66EEDA7-86F5-40AC-A073-EF727B5F6050}" type="parTrans" cxnId="{4AE8F92C-7942-47DF-B6E5-BCBFD0DA3560}">
      <dgm:prSet/>
      <dgm:spPr/>
      <dgm:t>
        <a:bodyPr/>
        <a:lstStyle/>
        <a:p>
          <a:endParaRPr lang="fr-FR"/>
        </a:p>
      </dgm:t>
    </dgm:pt>
    <dgm:pt modelId="{1F05F708-5508-4BDD-8233-28F157AC7CD1}" type="sibTrans" cxnId="{4AE8F92C-7942-47DF-B6E5-BCBFD0DA3560}">
      <dgm:prSet/>
      <dgm:spPr/>
      <dgm:t>
        <a:bodyPr/>
        <a:lstStyle/>
        <a:p>
          <a:endParaRPr lang="fr-FR"/>
        </a:p>
      </dgm:t>
    </dgm:pt>
    <dgm:pt modelId="{333548F8-7E2B-44E8-AAE8-974B81A7F1FB}">
      <dgm:prSet phldrT="[Texte]" phldr="1" custLinFactX="100000" custLinFactNeighborX="141665" custLinFactNeighborY="-6617"/>
      <dgm:spPr/>
      <dgm:t>
        <a:bodyPr/>
        <a:lstStyle/>
        <a:p>
          <a:endParaRPr lang="fr-FR" dirty="0"/>
        </a:p>
      </dgm:t>
    </dgm:pt>
    <dgm:pt modelId="{9C7622B7-154C-4888-9D63-891D97EF3631}" type="parTrans" cxnId="{1793F72C-D05E-4C0C-B754-875A0FAEEC72}">
      <dgm:prSet/>
      <dgm:spPr/>
      <dgm:t>
        <a:bodyPr/>
        <a:lstStyle/>
        <a:p>
          <a:endParaRPr lang="fr-FR"/>
        </a:p>
      </dgm:t>
    </dgm:pt>
    <dgm:pt modelId="{42F0DE27-4B3C-4CC5-856E-4EEB0587467B}" type="sibTrans" cxnId="{1793F72C-D05E-4C0C-B754-875A0FAEEC72}">
      <dgm:prSet/>
      <dgm:spPr/>
      <dgm:t>
        <a:bodyPr/>
        <a:lstStyle/>
        <a:p>
          <a:endParaRPr lang="fr-FR"/>
        </a:p>
      </dgm:t>
    </dgm:pt>
    <dgm:pt modelId="{2CC89FB3-04F8-4B34-8E2E-0072ACC5E997}">
      <dgm:prSet phldrT="[Texte]" phldr="0" custT="1"/>
      <dgm:spPr/>
      <dgm:t>
        <a:bodyPr/>
        <a:lstStyle/>
        <a:p>
          <a:pPr marL="0" lvl="0" indent="0" algn="ctr" defTabSz="622300" rtl="0" eaLnBrk="0" fontAlgn="base" hangingPunct="0">
            <a:lnSpc>
              <a:spcPct val="90000"/>
            </a:lnSpc>
            <a:spcBef>
              <a:spcPct val="0"/>
            </a:spcBef>
            <a:spcAft>
              <a:spcPts val="300"/>
            </a:spcAft>
            <a:buFont typeface="Wingdings" panose="05000000000000000000" pitchFamily="2" charset="2"/>
            <a:buNone/>
          </a:pPr>
          <a:r>
            <a:rPr lang="fr-FR" sz="1400" b="1" kern="1200" dirty="0">
              <a:solidFill>
                <a:prstClr val="white"/>
              </a:solidFill>
              <a:latin typeface="Calibri Light" panose="020F0302020204030204"/>
              <a:ea typeface="+mn-ea"/>
              <a:cs typeface="+mn-cs"/>
            </a:rPr>
            <a:t>Femmes&gt; 18 ans Régime Générale </a:t>
          </a:r>
        </a:p>
      </dgm:t>
    </dgm:pt>
    <dgm:pt modelId="{E066D867-4DB7-4E57-8920-5F6BA0BA07CA}" type="parTrans" cxnId="{4FF44E90-4FF2-40B1-8EC1-2AD32211169A}">
      <dgm:prSet/>
      <dgm:spPr/>
      <dgm:t>
        <a:bodyPr/>
        <a:lstStyle/>
        <a:p>
          <a:endParaRPr lang="fr-FR"/>
        </a:p>
      </dgm:t>
    </dgm:pt>
    <dgm:pt modelId="{55D7ED16-C628-4047-BC3B-FE99EFD131FD}" type="sibTrans" cxnId="{4FF44E90-4FF2-40B1-8EC1-2AD32211169A}">
      <dgm:prSet/>
      <dgm:spPr/>
      <dgm:t>
        <a:bodyPr/>
        <a:lstStyle/>
        <a:p>
          <a:endParaRPr lang="fr-FR"/>
        </a:p>
      </dgm:t>
    </dgm:pt>
    <dgm:pt modelId="{7B3F202A-523C-4AC1-8629-039E663FE2EE}">
      <dgm:prSet phldrT="[Texte]" phldr="0"/>
      <dgm:spPr/>
      <dgm:t>
        <a:bodyPr/>
        <a:lstStyle/>
        <a:p>
          <a:endParaRPr lang="fr-FR" dirty="0"/>
        </a:p>
      </dgm:t>
    </dgm:pt>
    <dgm:pt modelId="{4F84402B-887B-4785-B982-8DA7E676F55E}" type="parTrans" cxnId="{7BFA9CA0-B76B-4D61-A12E-669B971E01B9}">
      <dgm:prSet/>
      <dgm:spPr/>
      <dgm:t>
        <a:bodyPr/>
        <a:lstStyle/>
        <a:p>
          <a:endParaRPr lang="fr-FR"/>
        </a:p>
      </dgm:t>
    </dgm:pt>
    <dgm:pt modelId="{EB3AA041-287B-4358-8DA0-93A2197B02A5}" type="sibTrans" cxnId="{7BFA9CA0-B76B-4D61-A12E-669B971E01B9}">
      <dgm:prSet/>
      <dgm:spPr/>
      <dgm:t>
        <a:bodyPr/>
        <a:lstStyle/>
        <a:p>
          <a:endParaRPr lang="fr-FR"/>
        </a:p>
      </dgm:t>
    </dgm:pt>
    <dgm:pt modelId="{E81B4039-B65C-463C-B12A-2C66BB241254}" type="pres">
      <dgm:prSet presAssocID="{D2D1626C-73A5-4C67-943E-9E53E9F302E0}" presName="Name0" presStyleCnt="0">
        <dgm:presLayoutVars>
          <dgm:chMax val="4"/>
          <dgm:resizeHandles val="exact"/>
        </dgm:presLayoutVars>
      </dgm:prSet>
      <dgm:spPr/>
    </dgm:pt>
    <dgm:pt modelId="{048954D0-7251-4593-92AF-D45FF4AFF0BA}" type="pres">
      <dgm:prSet presAssocID="{D2D1626C-73A5-4C67-943E-9E53E9F302E0}" presName="ellipse" presStyleLbl="trBgShp" presStyleIdx="0" presStyleCnt="1" custScaleX="282006" custLinFactNeighborX="155" custLinFactNeighborY="-5185"/>
      <dgm:spPr/>
    </dgm:pt>
    <dgm:pt modelId="{7E896319-1725-46B0-849E-094B1CABA040}" type="pres">
      <dgm:prSet presAssocID="{D2D1626C-73A5-4C67-943E-9E53E9F302E0}" presName="arrow1" presStyleLbl="fgShp" presStyleIdx="0" presStyleCnt="1" custScaleY="108349" custLinFactNeighborX="-11587" custLinFactNeighborY="28164"/>
      <dgm:spPr/>
    </dgm:pt>
    <dgm:pt modelId="{367CB7F7-4DE8-4D6C-BCB8-5D43458FBB96}" type="pres">
      <dgm:prSet presAssocID="{D2D1626C-73A5-4C67-943E-9E53E9F302E0}" presName="rectangle" presStyleLbl="revTx" presStyleIdx="0" presStyleCnt="1" custScaleX="260862" custLinFactNeighborX="-24" custLinFactNeighborY="997">
        <dgm:presLayoutVars>
          <dgm:bulletEnabled val="1"/>
        </dgm:presLayoutVars>
      </dgm:prSet>
      <dgm:spPr/>
    </dgm:pt>
    <dgm:pt modelId="{6F8CFD9D-CE2F-4575-857D-BFDA8BF37AAC}" type="pres">
      <dgm:prSet presAssocID="{2CC89FB3-04F8-4B34-8E2E-0072ACC5E997}" presName="item1" presStyleLbl="node1" presStyleIdx="0" presStyleCnt="3" custAng="0" custScaleX="188317" custScaleY="91498" custLinFactX="100000" custLinFactY="-11229" custLinFactNeighborX="160400" custLinFactNeighborY="-100000">
        <dgm:presLayoutVars>
          <dgm:bulletEnabled val="1"/>
        </dgm:presLayoutVars>
      </dgm:prSet>
      <dgm:spPr/>
    </dgm:pt>
    <dgm:pt modelId="{F1F8352E-CF44-429A-9B0A-DEFD8AD75949}" type="pres">
      <dgm:prSet presAssocID="{9177FF35-19A0-449D-8508-8CCA022DD095}" presName="item2" presStyleLbl="node1" presStyleIdx="1" presStyleCnt="3" custScaleX="234161" custScaleY="92643" custLinFactNeighborX="81642" custLinFactNeighborY="-36207">
        <dgm:presLayoutVars>
          <dgm:bulletEnabled val="1"/>
        </dgm:presLayoutVars>
      </dgm:prSet>
      <dgm:spPr/>
    </dgm:pt>
    <dgm:pt modelId="{5870506A-AC98-4E7C-B2E2-585A16BE6034}" type="pres">
      <dgm:prSet presAssocID="{5601BAD2-9E4A-4250-A0C7-90117AD78B23}" presName="item3" presStyleLbl="node1" presStyleIdx="2" presStyleCnt="3" custScaleX="212994" custScaleY="87632" custLinFactX="-100000" custLinFactNeighborX="-157275" custLinFactNeighborY="4903">
        <dgm:presLayoutVars>
          <dgm:bulletEnabled val="1"/>
        </dgm:presLayoutVars>
      </dgm:prSet>
      <dgm:spPr/>
    </dgm:pt>
    <dgm:pt modelId="{D1B3DA05-DC8C-474C-9D5C-662C0E73BE5D}" type="pres">
      <dgm:prSet presAssocID="{D2D1626C-73A5-4C67-943E-9E53E9F302E0}" presName="funnel" presStyleLbl="trAlignAcc1" presStyleIdx="0" presStyleCnt="1" custScaleX="271442" custLinFactNeighborX="-3417" custLinFactNeighborY="5737"/>
      <dgm:spPr/>
    </dgm:pt>
  </dgm:ptLst>
  <dgm:cxnLst>
    <dgm:cxn modelId="{1793F72C-D05E-4C0C-B754-875A0FAEEC72}" srcId="{D2D1626C-73A5-4C67-943E-9E53E9F302E0}" destId="{333548F8-7E2B-44E8-AAE8-974B81A7F1FB}" srcOrd="6" destOrd="0" parTransId="{9C7622B7-154C-4888-9D63-891D97EF3631}" sibTransId="{42F0DE27-4B3C-4CC5-856E-4EEB0587467B}"/>
    <dgm:cxn modelId="{4AE8F92C-7942-47DF-B6E5-BCBFD0DA3560}" srcId="{D2D1626C-73A5-4C67-943E-9E53E9F302E0}" destId="{384EF8D1-8EEF-4217-B6AA-EF53180ABE69}" srcOrd="5" destOrd="0" parTransId="{D66EEDA7-86F5-40AC-A073-EF727B5F6050}" sibTransId="{1F05F708-5508-4BDD-8233-28F157AC7CD1}"/>
    <dgm:cxn modelId="{F538CF40-6FC6-433F-9648-D772331ED483}" type="presOf" srcId="{C5172AF8-C8AD-4934-B494-5ADCD92F6059}" destId="{5870506A-AC98-4E7C-B2E2-585A16BE6034}" srcOrd="0" destOrd="0" presId="urn:microsoft.com/office/officeart/2005/8/layout/funnel1"/>
    <dgm:cxn modelId="{E7EB4E47-4120-4E13-AC38-E421FE1B21CB}" type="presOf" srcId="{D2D1626C-73A5-4C67-943E-9E53E9F302E0}" destId="{E81B4039-B65C-463C-B12A-2C66BB241254}" srcOrd="0" destOrd="0" presId="urn:microsoft.com/office/officeart/2005/8/layout/funnel1"/>
    <dgm:cxn modelId="{4FF44E90-4FF2-40B1-8EC1-2AD32211169A}" srcId="{D2D1626C-73A5-4C67-943E-9E53E9F302E0}" destId="{2CC89FB3-04F8-4B34-8E2E-0072ACC5E997}" srcOrd="1" destOrd="0" parTransId="{E066D867-4DB7-4E57-8920-5F6BA0BA07CA}" sibTransId="{55D7ED16-C628-4047-BC3B-FE99EFD131FD}"/>
    <dgm:cxn modelId="{2D9D1B9A-A248-413C-823A-F1AC69AA981F}" type="presOf" srcId="{2CC89FB3-04F8-4B34-8E2E-0072ACC5E997}" destId="{F1F8352E-CF44-429A-9B0A-DEFD8AD75949}" srcOrd="0" destOrd="0" presId="urn:microsoft.com/office/officeart/2005/8/layout/funnel1"/>
    <dgm:cxn modelId="{7BFA9CA0-B76B-4D61-A12E-669B971E01B9}" srcId="{D2D1626C-73A5-4C67-943E-9E53E9F302E0}" destId="{7B3F202A-523C-4AC1-8629-039E663FE2EE}" srcOrd="4" destOrd="0" parTransId="{4F84402B-887B-4785-B982-8DA7E676F55E}" sibTransId="{EB3AA041-287B-4358-8DA0-93A2197B02A5}"/>
    <dgm:cxn modelId="{C7C3C8B0-B771-4485-B8D6-04E2671ED684}" srcId="{D2D1626C-73A5-4C67-943E-9E53E9F302E0}" destId="{C5172AF8-C8AD-4934-B494-5ADCD92F6059}" srcOrd="0" destOrd="0" parTransId="{3242A4B6-E4A6-4C6B-BB74-CC7FC8B526D9}" sibTransId="{C903EAAD-4890-40FD-8A1C-5A7A59C68F60}"/>
    <dgm:cxn modelId="{BE9184BF-DF7B-49A9-9E15-B0B883C2BB6E}" srcId="{D2D1626C-73A5-4C67-943E-9E53E9F302E0}" destId="{9177FF35-19A0-449D-8508-8CCA022DD095}" srcOrd="2" destOrd="0" parTransId="{1EF99C27-B782-4E06-803D-407B2F96EBA6}" sibTransId="{D55171D8-D252-4970-8B62-DB662FEF1838}"/>
    <dgm:cxn modelId="{B7F5C0C4-6CEB-40B5-AD15-644C0DBC1806}" type="presOf" srcId="{9177FF35-19A0-449D-8508-8CCA022DD095}" destId="{6F8CFD9D-CE2F-4575-857D-BFDA8BF37AAC}" srcOrd="0" destOrd="0" presId="urn:microsoft.com/office/officeart/2005/8/layout/funnel1"/>
    <dgm:cxn modelId="{B82433E8-1698-493F-90B1-2AD65E3466BF}" srcId="{D2D1626C-73A5-4C67-943E-9E53E9F302E0}" destId="{5601BAD2-9E4A-4250-A0C7-90117AD78B23}" srcOrd="3" destOrd="0" parTransId="{A354C5A5-35E0-4623-B382-DB8CC5EA00E6}" sibTransId="{5F47AB0B-8A5B-4D73-889A-9EDAD57A8343}"/>
    <dgm:cxn modelId="{7F640AF7-94E9-4AD4-806A-F678162B41A7}" type="presOf" srcId="{5601BAD2-9E4A-4250-A0C7-90117AD78B23}" destId="{367CB7F7-4DE8-4D6C-BCB8-5D43458FBB96}" srcOrd="0" destOrd="0" presId="urn:microsoft.com/office/officeart/2005/8/layout/funnel1"/>
    <dgm:cxn modelId="{CDEDF1A9-7803-4A2C-A7A8-415BBF5D0397}" type="presParOf" srcId="{E81B4039-B65C-463C-B12A-2C66BB241254}" destId="{048954D0-7251-4593-92AF-D45FF4AFF0BA}" srcOrd="0" destOrd="0" presId="urn:microsoft.com/office/officeart/2005/8/layout/funnel1"/>
    <dgm:cxn modelId="{AC9772CD-D9F2-487E-A558-0F2C6629CFA3}" type="presParOf" srcId="{E81B4039-B65C-463C-B12A-2C66BB241254}" destId="{7E896319-1725-46B0-849E-094B1CABA040}" srcOrd="1" destOrd="0" presId="urn:microsoft.com/office/officeart/2005/8/layout/funnel1"/>
    <dgm:cxn modelId="{E1A84BEF-F1ED-4B92-BC48-360BF40FB02A}" type="presParOf" srcId="{E81B4039-B65C-463C-B12A-2C66BB241254}" destId="{367CB7F7-4DE8-4D6C-BCB8-5D43458FBB96}" srcOrd="2" destOrd="0" presId="urn:microsoft.com/office/officeart/2005/8/layout/funnel1"/>
    <dgm:cxn modelId="{424FAA0D-1841-4B1E-A9F4-F732463F84D8}" type="presParOf" srcId="{E81B4039-B65C-463C-B12A-2C66BB241254}" destId="{6F8CFD9D-CE2F-4575-857D-BFDA8BF37AAC}" srcOrd="3" destOrd="0" presId="urn:microsoft.com/office/officeart/2005/8/layout/funnel1"/>
    <dgm:cxn modelId="{69939C9A-0589-458C-B216-7088E02DA723}" type="presParOf" srcId="{E81B4039-B65C-463C-B12A-2C66BB241254}" destId="{F1F8352E-CF44-429A-9B0A-DEFD8AD75949}" srcOrd="4" destOrd="0" presId="urn:microsoft.com/office/officeart/2005/8/layout/funnel1"/>
    <dgm:cxn modelId="{CE072411-886A-4A01-93B8-E6E129C1B7C0}" type="presParOf" srcId="{E81B4039-B65C-463C-B12A-2C66BB241254}" destId="{5870506A-AC98-4E7C-B2E2-585A16BE6034}" srcOrd="5" destOrd="0" presId="urn:microsoft.com/office/officeart/2005/8/layout/funnel1"/>
    <dgm:cxn modelId="{008F3F89-7FEA-409C-8B2A-3249B0FD7CEB}" type="presParOf" srcId="{E81B4039-B65C-463C-B12A-2C66BB241254}" destId="{D1B3DA05-DC8C-474C-9D5C-662C0E73BE5D}" srcOrd="6" destOrd="0" presId="urn:microsoft.com/office/officeart/2005/8/layout/funnel1"/>
  </dgm:cxnLst>
  <dgm:bg>
    <a:solidFill>
      <a:schemeClr val="bg1"/>
    </a:solidFill>
  </dgm:bg>
  <dgm:whole>
    <a:ln>
      <a:solidFill>
        <a:schemeClr val="bg1">
          <a:lumMod val="9500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954D0-7251-4593-92AF-D45FF4AFF0BA}">
      <dsp:nvSpPr>
        <dsp:cNvPr id="0" name=""/>
        <dsp:cNvSpPr/>
      </dsp:nvSpPr>
      <dsp:spPr>
        <a:xfrm>
          <a:off x="187773" y="96650"/>
          <a:ext cx="8417386" cy="1036590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896319-1725-46B0-849E-094B1CABA040}">
      <dsp:nvSpPr>
        <dsp:cNvPr id="0" name=""/>
        <dsp:cNvSpPr/>
      </dsp:nvSpPr>
      <dsp:spPr>
        <a:xfrm>
          <a:off x="4040214" y="2777468"/>
          <a:ext cx="578454" cy="401119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7CB7F7-4DE8-4D6C-BCB8-5D43458FBB96}">
      <dsp:nvSpPr>
        <dsp:cNvPr id="0" name=""/>
        <dsp:cNvSpPr/>
      </dsp:nvSpPr>
      <dsp:spPr>
        <a:xfrm>
          <a:off x="774277" y="2991746"/>
          <a:ext cx="7243046" cy="694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b="1" kern="1200" dirty="0">
              <a:latin typeface="+mn-lt"/>
            </a:rPr>
            <a:t>Population de référence (2008 – 2018) </a:t>
          </a:r>
          <a:endParaRPr lang="fr-FR" sz="3000" kern="1200" dirty="0"/>
        </a:p>
      </dsp:txBody>
      <dsp:txXfrm>
        <a:off x="774277" y="2991746"/>
        <a:ext cx="7243046" cy="694145"/>
      </dsp:txXfrm>
    </dsp:sp>
    <dsp:sp modelId="{6F8CFD9D-CE2F-4575-857D-BFDA8BF37AAC}">
      <dsp:nvSpPr>
        <dsp:cNvPr id="0" name=""/>
        <dsp:cNvSpPr/>
      </dsp:nvSpPr>
      <dsp:spPr>
        <a:xfrm>
          <a:off x="6236153" y="153172"/>
          <a:ext cx="1960790" cy="95269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0" eaLnBrk="0" fontAlgn="base" hangingPunct="0">
            <a:lnSpc>
              <a:spcPct val="90000"/>
            </a:lnSpc>
            <a:spcBef>
              <a:spcPct val="0"/>
            </a:spcBef>
            <a:spcAft>
              <a:spcPts val="300"/>
            </a:spcAft>
            <a:buFont typeface="Wingdings" panose="05000000000000000000" pitchFamily="2" charset="2"/>
            <a:buNone/>
          </a:pPr>
          <a:r>
            <a:rPr lang="fr-FR" sz="1400" b="1" kern="1200" dirty="0">
              <a:solidFill>
                <a:prstClr val="white"/>
              </a:solidFill>
              <a:latin typeface="Calibri Light" panose="020F0302020204030204"/>
              <a:ea typeface="+mn-ea"/>
              <a:cs typeface="+mn-cs"/>
            </a:rPr>
            <a:t>Présentes en N-2, N-1, N, N+1</a:t>
          </a:r>
        </a:p>
      </dsp:txBody>
      <dsp:txXfrm>
        <a:off x="6523304" y="292691"/>
        <a:ext cx="1386488" cy="673655"/>
      </dsp:txXfrm>
    </dsp:sp>
    <dsp:sp modelId="{F1F8352E-CF44-429A-9B0A-DEFD8AD75949}">
      <dsp:nvSpPr>
        <dsp:cNvPr id="0" name=""/>
        <dsp:cNvSpPr/>
      </dsp:nvSpPr>
      <dsp:spPr>
        <a:xfrm>
          <a:off x="3391175" y="147209"/>
          <a:ext cx="2438126" cy="964615"/>
        </a:xfrm>
        <a:prstGeom prst="ellipse">
          <a:avLst/>
        </a:prstGeom>
        <a:solidFill>
          <a:schemeClr val="accent2">
            <a:hueOff val="490943"/>
            <a:satOff val="56"/>
            <a:lumOff val="-19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0" eaLnBrk="0" fontAlgn="base" hangingPunct="0">
            <a:lnSpc>
              <a:spcPct val="90000"/>
            </a:lnSpc>
            <a:spcBef>
              <a:spcPct val="0"/>
            </a:spcBef>
            <a:spcAft>
              <a:spcPts val="300"/>
            </a:spcAft>
            <a:buFont typeface="Wingdings" panose="05000000000000000000" pitchFamily="2" charset="2"/>
            <a:buNone/>
          </a:pPr>
          <a:r>
            <a:rPr lang="fr-FR" sz="1400" b="1" kern="1200" dirty="0">
              <a:solidFill>
                <a:prstClr val="white"/>
              </a:solidFill>
              <a:latin typeface="Calibri Light" panose="020F0302020204030204"/>
              <a:ea typeface="+mn-ea"/>
              <a:cs typeface="+mn-cs"/>
            </a:rPr>
            <a:t>Femmes&gt; 18 ans Régime Générale </a:t>
          </a:r>
        </a:p>
      </dsp:txBody>
      <dsp:txXfrm>
        <a:off x="3748230" y="288474"/>
        <a:ext cx="1724016" cy="682085"/>
      </dsp:txXfrm>
    </dsp:sp>
    <dsp:sp modelId="{5870506A-AC98-4E7C-B2E2-585A16BE6034}">
      <dsp:nvSpPr>
        <dsp:cNvPr id="0" name=""/>
        <dsp:cNvSpPr/>
      </dsp:nvSpPr>
      <dsp:spPr>
        <a:xfrm>
          <a:off x="1036863" y="349598"/>
          <a:ext cx="2217732" cy="912440"/>
        </a:xfrm>
        <a:prstGeom prst="ellipse">
          <a:avLst/>
        </a:prstGeom>
        <a:solidFill>
          <a:schemeClr val="accent2">
            <a:hueOff val="981886"/>
            <a:satOff val="112"/>
            <a:lumOff val="-380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914400" rtl="0" eaLnBrk="0" fontAlgn="base" latinLnBrk="0" hangingPunct="0">
            <a:lnSpc>
              <a:spcPct val="90000"/>
            </a:lnSpc>
            <a:spcBef>
              <a:spcPct val="0"/>
            </a:spcBef>
            <a:spcAft>
              <a:spcPct val="0"/>
            </a:spcAft>
            <a:buNone/>
          </a:pPr>
          <a:r>
            <a:rPr lang="fr-FR" sz="1400" b="1" kern="1200" dirty="0">
              <a:solidFill>
                <a:prstClr val="white"/>
              </a:solidFill>
              <a:latin typeface="Calibri Light" panose="020F0302020204030204"/>
              <a:ea typeface="+mn-ea"/>
              <a:cs typeface="+mn-cs"/>
            </a:rPr>
            <a:t>Femmes présentes dans l’EGB</a:t>
          </a:r>
        </a:p>
      </dsp:txBody>
      <dsp:txXfrm>
        <a:off x="1361642" y="483222"/>
        <a:ext cx="1568174" cy="645192"/>
      </dsp:txXfrm>
    </dsp:sp>
    <dsp:sp modelId="{D1B3DA05-DC8C-474C-9D5C-662C0E73BE5D}">
      <dsp:nvSpPr>
        <dsp:cNvPr id="0" name=""/>
        <dsp:cNvSpPr/>
      </dsp:nvSpPr>
      <dsp:spPr>
        <a:xfrm>
          <a:off x="-4" y="171811"/>
          <a:ext cx="8792943" cy="259147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6A5FBFB4-0382-9A40-A092-F3D511B0C2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137" cy="497333"/>
          </a:xfrm>
          <a:prstGeom prst="rect">
            <a:avLst/>
          </a:prstGeom>
        </p:spPr>
        <p:txBody>
          <a:bodyPr vert="horz" lIns="87545" tIns="43772" rIns="87545" bIns="43772" rtlCol="0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BDB7B2B-904F-5348-83D7-C08183C585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7461" y="1"/>
            <a:ext cx="2890137" cy="497333"/>
          </a:xfrm>
          <a:prstGeom prst="rect">
            <a:avLst/>
          </a:prstGeom>
        </p:spPr>
        <p:txBody>
          <a:bodyPr vert="horz" lIns="87545" tIns="43772" rIns="87545" bIns="43772" rtlCol="0"/>
          <a:lstStyle>
            <a:lvl1pPr algn="r">
              <a:defRPr sz="1100"/>
            </a:lvl1pPr>
          </a:lstStyle>
          <a:p>
            <a:fld id="{9E9BF594-6D82-0142-BF5D-B53C487D1A5B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99067A-EE96-6149-8690-0819FCDDAB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890137" cy="497333"/>
          </a:xfrm>
          <a:prstGeom prst="rect">
            <a:avLst/>
          </a:prstGeom>
        </p:spPr>
        <p:txBody>
          <a:bodyPr vert="horz" lIns="87545" tIns="43772" rIns="87545" bIns="43772" rtlCol="0" anchor="b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38C896B-8394-EB4C-A415-C5D21C8828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7461" y="9429305"/>
            <a:ext cx="2890137" cy="497333"/>
          </a:xfrm>
          <a:prstGeom prst="rect">
            <a:avLst/>
          </a:prstGeom>
        </p:spPr>
        <p:txBody>
          <a:bodyPr vert="horz" lIns="87545" tIns="43772" rIns="87545" bIns="43772" rtlCol="0" anchor="b"/>
          <a:lstStyle>
            <a:lvl1pPr algn="r">
              <a:defRPr sz="1100"/>
            </a:lvl1pPr>
          </a:lstStyle>
          <a:p>
            <a:fld id="{D5EDAF20-22EF-B845-8AF0-E9D5F3E5E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8721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0FC937C-F306-F044-82C7-DA5AFE2A727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137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t" anchorCtr="0" compatLnSpc="1">
            <a:prstTxWarp prst="textNoShape">
              <a:avLst/>
            </a:prstTxWarp>
          </a:bodyPr>
          <a:lstStyle>
            <a:lvl1pPr defTabSz="9484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61165C9-DD6E-5543-8006-E04A4A08CD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7461" y="0"/>
            <a:ext cx="2890137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t" anchorCtr="0" compatLnSpc="1">
            <a:prstTxWarp prst="textNoShape">
              <a:avLst/>
            </a:prstTxWarp>
          </a:bodyPr>
          <a:lstStyle>
            <a:lvl1pPr algn="r" defTabSz="9484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88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FB1B253-BA49-444F-98ED-ABDEFB10EB7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611" y="4714653"/>
            <a:ext cx="5335867" cy="446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36068307-81A8-AB4B-83A9-B792F99928D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5"/>
            <a:ext cx="2890137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b" anchorCtr="0" compatLnSpc="1">
            <a:prstTxWarp prst="textNoShape">
              <a:avLst/>
            </a:prstTxWarp>
          </a:bodyPr>
          <a:lstStyle>
            <a:lvl1pPr defTabSz="9484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814D90A7-A4F2-814B-852E-3C59D555D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461" y="9429305"/>
            <a:ext cx="2890137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b" anchorCtr="0" compatLnSpc="1">
            <a:prstTxWarp prst="textNoShape">
              <a:avLst/>
            </a:prstTxWarp>
          </a:bodyPr>
          <a:lstStyle>
            <a:lvl1pPr algn="r" defTabSz="948400" eaLnBrk="1" hangingPunct="1">
              <a:defRPr sz="1200"/>
            </a:lvl1pPr>
          </a:lstStyle>
          <a:p>
            <a:fld id="{4C3068AE-EDD4-4978-A5A6-FB19BEA97D6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527999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342866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685732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02859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371464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1714331" algn="l" defTabSz="6857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195" algn="l" defTabSz="6857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060" algn="l" defTabSz="6857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926" algn="l" defTabSz="6857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068AE-EDD4-4978-A5A6-FB19BEA97D61}" type="slidenum">
              <a:rPr lang="fr-FR" altLang="fr-FR" smtClean="0"/>
              <a:pPr/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36185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3068AE-EDD4-4978-A5A6-FB19BEA97D61}" type="slidenum">
              <a:rPr lang="fr-FR" altLang="fr-FR" smtClean="0"/>
              <a:pPr/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37104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3068AE-EDD4-4978-A5A6-FB19BEA97D61}" type="slidenum">
              <a:rPr lang="fr-FR" altLang="fr-FR" smtClean="0"/>
              <a:pPr/>
              <a:t>16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60198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emf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7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8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emf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82E9D6-1F60-D349-BD9F-1EA92008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AA1E58C-F0BF-427D-90B8-66FE61E2B3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5C09D0-3190-402C-A75C-601FF9A4A7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553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5 idées développé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FA8A97-87F7-FB41-A7B6-E195BF588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9" name="Espace réservé du pied de page 18">
            <a:extLst>
              <a:ext uri="{FF2B5EF4-FFF2-40B4-BE49-F238E27FC236}">
                <a16:creationId xmlns:a16="http://schemas.microsoft.com/office/drawing/2014/main" id="{5C9DC2AE-5D69-4C8D-8E7A-A0A4D9C5D56C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20" name="Espace réservé du numéro de diapositive 19">
            <a:extLst>
              <a:ext uri="{FF2B5EF4-FFF2-40B4-BE49-F238E27FC236}">
                <a16:creationId xmlns:a16="http://schemas.microsoft.com/office/drawing/2014/main" id="{BCBA5CAF-442B-4F49-A70C-75588B1811A7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7E7949AB-7451-4DD8-A82C-A03EFE4334C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27497" y="1035170"/>
            <a:ext cx="1610916" cy="634087"/>
          </a:xfr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100" b="1">
                <a:solidFill>
                  <a:schemeClr val="bg1"/>
                </a:solidFill>
              </a:defRPr>
            </a:lvl1pPr>
            <a:lvl2pPr marL="135719" indent="0">
              <a:buNone/>
              <a:defRPr>
                <a:solidFill>
                  <a:schemeClr val="bg1"/>
                </a:solidFill>
              </a:defRPr>
            </a:lvl2pPr>
            <a:lvl3pPr marL="269054" indent="0">
              <a:buNone/>
              <a:defRPr>
                <a:solidFill>
                  <a:schemeClr val="bg1"/>
                </a:solidFill>
              </a:defRPr>
            </a:lvl3pPr>
            <a:lvl4pPr marL="404771" indent="0">
              <a:buNone/>
              <a:defRPr>
                <a:solidFill>
                  <a:schemeClr val="bg1"/>
                </a:solidFill>
              </a:defRPr>
            </a:lvl4pPr>
            <a:lvl5pPr marL="53810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Espace réservé du texte 22">
            <a:extLst>
              <a:ext uri="{FF2B5EF4-FFF2-40B4-BE49-F238E27FC236}">
                <a16:creationId xmlns:a16="http://schemas.microsoft.com/office/drawing/2014/main" id="{0A6CDFC0-AA5B-4715-910D-1AF0B043E9C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12163" y="1740379"/>
            <a:ext cx="1971000" cy="831371"/>
          </a:xfrm>
          <a:blipFill dpi="0" rotWithShape="1">
            <a:blip r:embed="rId2"/>
            <a:srcRect/>
            <a:tile tx="0" ty="0" sx="80000" sy="100000" flip="none" algn="tl"/>
          </a:blipFill>
          <a:ln>
            <a:noFill/>
          </a:ln>
        </p:spPr>
        <p:txBody>
          <a:bodyPr lIns="180000" anchor="t"/>
          <a:lstStyle>
            <a:lvl1pPr marL="0" indent="0" algn="l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None/>
              <a:defRPr sz="1100" b="0">
                <a:solidFill>
                  <a:schemeClr val="accent3"/>
                </a:solidFill>
              </a:defRPr>
            </a:lvl1pPr>
            <a:lvl2pPr marL="135719" indent="0">
              <a:buNone/>
              <a:defRPr>
                <a:solidFill>
                  <a:schemeClr val="bg1"/>
                </a:solidFill>
              </a:defRPr>
            </a:lvl2pPr>
            <a:lvl3pPr marL="269054" indent="0">
              <a:buNone/>
              <a:defRPr>
                <a:solidFill>
                  <a:schemeClr val="bg1"/>
                </a:solidFill>
              </a:defRPr>
            </a:lvl3pPr>
            <a:lvl4pPr marL="404771" indent="0">
              <a:buNone/>
              <a:defRPr>
                <a:solidFill>
                  <a:schemeClr val="bg1"/>
                </a:solidFill>
              </a:defRPr>
            </a:lvl4pPr>
            <a:lvl5pPr marL="53810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8" name="Espace réservé du texte 22">
            <a:extLst>
              <a:ext uri="{FF2B5EF4-FFF2-40B4-BE49-F238E27FC236}">
                <a16:creationId xmlns:a16="http://schemas.microsoft.com/office/drawing/2014/main" id="{CC5E45F9-C5FD-4F00-9987-E256662670E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446600" y="1035170"/>
            <a:ext cx="1610916" cy="634087"/>
          </a:xfr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100" b="1">
                <a:solidFill>
                  <a:schemeClr val="bg1"/>
                </a:solidFill>
              </a:defRPr>
            </a:lvl1pPr>
            <a:lvl2pPr marL="135719" indent="0">
              <a:buNone/>
              <a:defRPr>
                <a:solidFill>
                  <a:schemeClr val="bg1"/>
                </a:solidFill>
              </a:defRPr>
            </a:lvl2pPr>
            <a:lvl3pPr marL="269054" indent="0">
              <a:buNone/>
              <a:defRPr>
                <a:solidFill>
                  <a:schemeClr val="bg1"/>
                </a:solidFill>
              </a:defRPr>
            </a:lvl3pPr>
            <a:lvl4pPr marL="404771" indent="0">
              <a:buNone/>
              <a:defRPr>
                <a:solidFill>
                  <a:schemeClr val="bg1"/>
                </a:solidFill>
              </a:defRPr>
            </a:lvl4pPr>
            <a:lvl5pPr marL="53810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9" name="Espace réservé du texte 22">
            <a:extLst>
              <a:ext uri="{FF2B5EF4-FFF2-40B4-BE49-F238E27FC236}">
                <a16:creationId xmlns:a16="http://schemas.microsoft.com/office/drawing/2014/main" id="{7E039499-F620-4FD6-8A6F-E220C9C59B4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652697" y="1740379"/>
            <a:ext cx="1971000" cy="831371"/>
          </a:xfrm>
          <a:blipFill>
            <a:blip r:embed="rId2"/>
            <a:tile tx="0" ty="0" sx="80000" sy="100000" flip="none" algn="tl"/>
          </a:blipFill>
          <a:ln>
            <a:noFill/>
          </a:ln>
        </p:spPr>
        <p:txBody>
          <a:bodyPr lIns="180000" anchor="t"/>
          <a:lstStyle>
            <a:lvl1pPr marL="0" indent="0" algn="l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None/>
              <a:defRPr sz="1100" b="0">
                <a:solidFill>
                  <a:schemeClr val="accent3"/>
                </a:solidFill>
              </a:defRPr>
            </a:lvl1pPr>
            <a:lvl2pPr marL="135719" indent="0">
              <a:buNone/>
              <a:defRPr>
                <a:solidFill>
                  <a:schemeClr val="bg1"/>
                </a:solidFill>
              </a:defRPr>
            </a:lvl2pPr>
            <a:lvl3pPr marL="269054" indent="0">
              <a:buNone/>
              <a:defRPr>
                <a:solidFill>
                  <a:schemeClr val="bg1"/>
                </a:solidFill>
              </a:defRPr>
            </a:lvl3pPr>
            <a:lvl4pPr marL="404771" indent="0">
              <a:buNone/>
              <a:defRPr>
                <a:solidFill>
                  <a:schemeClr val="bg1"/>
                </a:solidFill>
              </a:defRPr>
            </a:lvl4pPr>
            <a:lvl5pPr marL="53810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1" name="Espace réservé du texte 22">
            <a:extLst>
              <a:ext uri="{FF2B5EF4-FFF2-40B4-BE49-F238E27FC236}">
                <a16:creationId xmlns:a16="http://schemas.microsoft.com/office/drawing/2014/main" id="{A80B4E8C-6372-4433-B97B-1F6BF295C94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27497" y="3006845"/>
            <a:ext cx="1610916" cy="634087"/>
          </a:xfr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100" b="1">
                <a:solidFill>
                  <a:schemeClr val="bg1"/>
                </a:solidFill>
              </a:defRPr>
            </a:lvl1pPr>
            <a:lvl2pPr marL="135719" indent="0">
              <a:buNone/>
              <a:defRPr>
                <a:solidFill>
                  <a:schemeClr val="bg1"/>
                </a:solidFill>
              </a:defRPr>
            </a:lvl2pPr>
            <a:lvl3pPr marL="269054" indent="0">
              <a:buNone/>
              <a:defRPr>
                <a:solidFill>
                  <a:schemeClr val="bg1"/>
                </a:solidFill>
              </a:defRPr>
            </a:lvl3pPr>
            <a:lvl4pPr marL="404771" indent="0">
              <a:buNone/>
              <a:defRPr>
                <a:solidFill>
                  <a:schemeClr val="bg1"/>
                </a:solidFill>
              </a:defRPr>
            </a:lvl4pPr>
            <a:lvl5pPr marL="53810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2" name="Espace réservé du texte 22">
            <a:extLst>
              <a:ext uri="{FF2B5EF4-FFF2-40B4-BE49-F238E27FC236}">
                <a16:creationId xmlns:a16="http://schemas.microsoft.com/office/drawing/2014/main" id="{A4246CD2-D6E7-4FC9-835B-5533D2D122B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133594" y="3712054"/>
            <a:ext cx="1971000" cy="831371"/>
          </a:xfrm>
          <a:blipFill>
            <a:blip r:embed="rId2"/>
            <a:tile tx="0" ty="0" sx="80000" sy="100000" flip="none" algn="tl"/>
          </a:blipFill>
          <a:ln>
            <a:noFill/>
          </a:ln>
        </p:spPr>
        <p:txBody>
          <a:bodyPr lIns="180000" anchor="t"/>
          <a:lstStyle>
            <a:lvl1pPr marL="0" indent="0" algn="l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None/>
              <a:defRPr sz="1100" b="0">
                <a:solidFill>
                  <a:schemeClr val="accent3"/>
                </a:solidFill>
              </a:defRPr>
            </a:lvl1pPr>
            <a:lvl2pPr marL="135719" indent="0">
              <a:buNone/>
              <a:defRPr>
                <a:solidFill>
                  <a:schemeClr val="bg1"/>
                </a:solidFill>
              </a:defRPr>
            </a:lvl2pPr>
            <a:lvl3pPr marL="269054" indent="0">
              <a:buNone/>
              <a:defRPr>
                <a:solidFill>
                  <a:schemeClr val="bg1"/>
                </a:solidFill>
              </a:defRPr>
            </a:lvl3pPr>
            <a:lvl4pPr marL="404771" indent="0">
              <a:buNone/>
              <a:defRPr>
                <a:solidFill>
                  <a:schemeClr val="bg1"/>
                </a:solidFill>
              </a:defRPr>
            </a:lvl4pPr>
            <a:lvl5pPr marL="53810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4" name="Espace réservé du texte 22">
            <a:extLst>
              <a:ext uri="{FF2B5EF4-FFF2-40B4-BE49-F238E27FC236}">
                <a16:creationId xmlns:a16="http://schemas.microsoft.com/office/drawing/2014/main" id="{4E541763-265C-46DB-8137-C49E008955D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46600" y="3006845"/>
            <a:ext cx="1610916" cy="634087"/>
          </a:xfr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100" b="1">
                <a:solidFill>
                  <a:schemeClr val="bg1"/>
                </a:solidFill>
              </a:defRPr>
            </a:lvl1pPr>
            <a:lvl2pPr marL="135719" indent="0">
              <a:buNone/>
              <a:defRPr>
                <a:solidFill>
                  <a:schemeClr val="bg1"/>
                </a:solidFill>
              </a:defRPr>
            </a:lvl2pPr>
            <a:lvl3pPr marL="269054" indent="0">
              <a:buNone/>
              <a:defRPr>
                <a:solidFill>
                  <a:schemeClr val="bg1"/>
                </a:solidFill>
              </a:defRPr>
            </a:lvl3pPr>
            <a:lvl4pPr marL="404771" indent="0">
              <a:buNone/>
              <a:defRPr>
                <a:solidFill>
                  <a:schemeClr val="bg1"/>
                </a:solidFill>
              </a:defRPr>
            </a:lvl4pPr>
            <a:lvl5pPr marL="53810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5" name="Espace réservé du texte 22">
            <a:extLst>
              <a:ext uri="{FF2B5EF4-FFF2-40B4-BE49-F238E27FC236}">
                <a16:creationId xmlns:a16="http://schemas.microsoft.com/office/drawing/2014/main" id="{C4DB2949-9272-435E-87E6-38435B1A958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652697" y="3712054"/>
            <a:ext cx="1971000" cy="831371"/>
          </a:xfrm>
          <a:blipFill>
            <a:blip r:embed="rId2"/>
            <a:tile tx="0" ty="0" sx="80000" sy="100000" flip="none" algn="tl"/>
          </a:blipFill>
          <a:ln>
            <a:noFill/>
          </a:ln>
        </p:spPr>
        <p:txBody>
          <a:bodyPr lIns="180000" anchor="t"/>
          <a:lstStyle>
            <a:lvl1pPr marL="0" indent="0" algn="l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None/>
              <a:defRPr sz="1100" b="0">
                <a:solidFill>
                  <a:schemeClr val="accent3"/>
                </a:solidFill>
              </a:defRPr>
            </a:lvl1pPr>
            <a:lvl2pPr marL="135719" indent="0">
              <a:buNone/>
              <a:defRPr>
                <a:solidFill>
                  <a:schemeClr val="bg1"/>
                </a:solidFill>
              </a:defRPr>
            </a:lvl2pPr>
            <a:lvl3pPr marL="269054" indent="0">
              <a:buNone/>
              <a:defRPr>
                <a:solidFill>
                  <a:schemeClr val="bg1"/>
                </a:solidFill>
              </a:defRPr>
            </a:lvl3pPr>
            <a:lvl4pPr marL="404771" indent="0">
              <a:buNone/>
              <a:defRPr>
                <a:solidFill>
                  <a:schemeClr val="bg1"/>
                </a:solidFill>
              </a:defRPr>
            </a:lvl4pPr>
            <a:lvl5pPr marL="53810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7" name="Espace réservé du texte 22">
            <a:extLst>
              <a:ext uri="{FF2B5EF4-FFF2-40B4-BE49-F238E27FC236}">
                <a16:creationId xmlns:a16="http://schemas.microsoft.com/office/drawing/2014/main" id="{CB3DB4DA-E636-41CF-A9ED-469BF6CC03F9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822502" y="1994814"/>
            <a:ext cx="1610916" cy="634087"/>
          </a:xfr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100" b="1">
                <a:solidFill>
                  <a:schemeClr val="bg1"/>
                </a:solidFill>
              </a:defRPr>
            </a:lvl1pPr>
            <a:lvl2pPr marL="135719" indent="0">
              <a:buNone/>
              <a:defRPr>
                <a:solidFill>
                  <a:schemeClr val="bg1"/>
                </a:solidFill>
              </a:defRPr>
            </a:lvl2pPr>
            <a:lvl3pPr marL="269054" indent="0">
              <a:buNone/>
              <a:defRPr>
                <a:solidFill>
                  <a:schemeClr val="bg1"/>
                </a:solidFill>
              </a:defRPr>
            </a:lvl3pPr>
            <a:lvl4pPr marL="404771" indent="0">
              <a:buNone/>
              <a:defRPr>
                <a:solidFill>
                  <a:schemeClr val="bg1"/>
                </a:solidFill>
              </a:defRPr>
            </a:lvl4pPr>
            <a:lvl5pPr marL="53810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8" name="Espace réservé du texte 22">
            <a:extLst>
              <a:ext uri="{FF2B5EF4-FFF2-40B4-BE49-F238E27FC236}">
                <a16:creationId xmlns:a16="http://schemas.microsoft.com/office/drawing/2014/main" id="{B23AD0A7-A384-4986-83E8-827EE4EADAB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028599" y="2700023"/>
            <a:ext cx="1971000" cy="831371"/>
          </a:xfrm>
          <a:blipFill>
            <a:blip r:embed="rId2"/>
            <a:tile tx="0" ty="0" sx="80000" sy="100000" flip="none" algn="tl"/>
          </a:blipFill>
          <a:ln>
            <a:noFill/>
          </a:ln>
        </p:spPr>
        <p:txBody>
          <a:bodyPr lIns="180000" anchor="t"/>
          <a:lstStyle>
            <a:lvl1pPr marL="0" indent="0" algn="l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None/>
              <a:defRPr sz="1100" b="0">
                <a:solidFill>
                  <a:schemeClr val="accent3"/>
                </a:solidFill>
              </a:defRPr>
            </a:lvl1pPr>
            <a:lvl2pPr marL="135719" indent="0">
              <a:buNone/>
              <a:defRPr>
                <a:solidFill>
                  <a:schemeClr val="bg1"/>
                </a:solidFill>
              </a:defRPr>
            </a:lvl2pPr>
            <a:lvl3pPr marL="269054" indent="0">
              <a:buNone/>
              <a:defRPr>
                <a:solidFill>
                  <a:schemeClr val="bg1"/>
                </a:solidFill>
              </a:defRPr>
            </a:lvl3pPr>
            <a:lvl4pPr marL="404771" indent="0">
              <a:buNone/>
              <a:defRPr>
                <a:solidFill>
                  <a:schemeClr val="bg1"/>
                </a:solidFill>
              </a:defRPr>
            </a:lvl4pPr>
            <a:lvl5pPr marL="53810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82950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Texte et image génér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3893CF-ECCA-0343-BE13-94EB3ACB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u contenu 4">
            <a:extLst>
              <a:ext uri="{FF2B5EF4-FFF2-40B4-BE49-F238E27FC236}">
                <a16:creationId xmlns:a16="http://schemas.microsoft.com/office/drawing/2014/main" id="{847BCCA3-320F-F442-A5A6-A675245E7E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882157" y="1275162"/>
            <a:ext cx="3740349" cy="3268265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2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100">
                <a:latin typeface="Trebuchet MS"/>
                <a:cs typeface="Trebuchet MS"/>
              </a:defRPr>
            </a:lvl2pPr>
            <a:lvl3pPr>
              <a:defRPr sz="1100">
                <a:latin typeface="Trebuchet MS"/>
                <a:cs typeface="Trebuchet MS"/>
              </a:defRPr>
            </a:lvl3pPr>
            <a:lvl4pPr>
              <a:defRPr sz="1100">
                <a:latin typeface="Trebuchet MS"/>
                <a:cs typeface="Trebuchet MS"/>
              </a:defRPr>
            </a:lvl4pPr>
            <a:lvl5pPr>
              <a:defRPr sz="1100">
                <a:latin typeface="Trebuchet MS"/>
                <a:cs typeface="Trebuchet MS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EE1CCBF-5412-4FD0-AE90-7F4A0A6203F3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1B30A4-A860-4AF2-8453-50756B56086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C3F8B87-51EA-4A5F-B8FA-6394BA3982E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72731" y="1275162"/>
            <a:ext cx="3906440" cy="326826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315807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Texte et image - Génér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8CDAF8-39D6-BE4E-A31E-82BF31DAA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contenu 4">
            <a:extLst>
              <a:ext uri="{FF2B5EF4-FFF2-40B4-BE49-F238E27FC236}">
                <a16:creationId xmlns:a16="http://schemas.microsoft.com/office/drawing/2014/main" id="{8C0DB197-32F8-0B40-92F0-339BBF5E5192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38365" y="1275162"/>
            <a:ext cx="3684141" cy="3268265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2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100">
                <a:latin typeface="Trebuchet MS"/>
                <a:cs typeface="Trebuchet MS"/>
              </a:defRPr>
            </a:lvl2pPr>
            <a:lvl3pPr>
              <a:defRPr sz="1100">
                <a:latin typeface="Trebuchet MS"/>
                <a:cs typeface="Trebuchet MS"/>
              </a:defRPr>
            </a:lvl3pPr>
            <a:lvl4pPr>
              <a:defRPr sz="1100">
                <a:latin typeface="Trebuchet MS"/>
                <a:cs typeface="Trebuchet MS"/>
              </a:defRPr>
            </a:lvl4pPr>
            <a:lvl5pPr>
              <a:defRPr sz="1100">
                <a:latin typeface="Trebuchet MS"/>
                <a:cs typeface="Trebuchet MS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67ED9E5D-237E-4834-B731-EA4C07ED9F7A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95666AAF-CC76-4D83-9A32-974B8D280E1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D618FDC3-DC0C-420C-B5C3-D15D996A414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536484" y="1275164"/>
            <a:ext cx="4112519" cy="385199"/>
          </a:xfrm>
          <a:blipFill dpi="0" rotWithShape="1">
            <a:blip r:embed="rId2"/>
            <a:srcRect/>
            <a:tile tx="0" ty="0" sx="46000" sy="46000" flip="none" algn="tl"/>
          </a:blipFill>
        </p:spPr>
        <p:txBody>
          <a:bodyPr lIns="504000" tIns="36000" rIns="936000"/>
          <a:lstStyle>
            <a:lvl1pPr marL="0" indent="0" algn="l">
              <a:buNone/>
              <a:defRPr sz="1425" b="1" cap="all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28B1074B-05F6-4859-874A-37B3295B76F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72733" y="1743075"/>
            <a:ext cx="3777853" cy="280035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5460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Texte et image - santé et environn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8CDAF8-39D6-BE4E-A31E-82BF31DAA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contenu 4">
            <a:extLst>
              <a:ext uri="{FF2B5EF4-FFF2-40B4-BE49-F238E27FC236}">
                <a16:creationId xmlns:a16="http://schemas.microsoft.com/office/drawing/2014/main" id="{8C0DB197-32F8-0B40-92F0-339BBF5E5192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38365" y="1275162"/>
            <a:ext cx="3684141" cy="3268265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2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100">
                <a:latin typeface="Trebuchet MS"/>
                <a:cs typeface="Trebuchet MS"/>
              </a:defRPr>
            </a:lvl2pPr>
            <a:lvl3pPr>
              <a:defRPr sz="1100">
                <a:latin typeface="Trebuchet MS"/>
                <a:cs typeface="Trebuchet MS"/>
              </a:defRPr>
            </a:lvl3pPr>
            <a:lvl4pPr>
              <a:defRPr sz="1100">
                <a:latin typeface="Trebuchet MS"/>
                <a:cs typeface="Trebuchet MS"/>
              </a:defRPr>
            </a:lvl4pPr>
            <a:lvl5pPr>
              <a:defRPr sz="1100">
                <a:latin typeface="Trebuchet MS"/>
                <a:cs typeface="Trebuchet MS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67ED9E5D-237E-4834-B731-EA4C07ED9F7A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95666AAF-CC76-4D83-9A32-974B8D280E1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D618FDC3-DC0C-420C-B5C3-D15D996A414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536484" y="1275164"/>
            <a:ext cx="4112519" cy="385199"/>
          </a:xfrm>
          <a:blipFill dpi="0" rotWithShape="1">
            <a:blip r:embed="rId2"/>
            <a:srcRect/>
            <a:tile tx="0" ty="0" sx="46000" sy="46000" flip="none" algn="tl"/>
          </a:blipFill>
        </p:spPr>
        <p:txBody>
          <a:bodyPr lIns="504000" tIns="36000" rIns="936000"/>
          <a:lstStyle>
            <a:lvl1pPr marL="0" indent="0" algn="l">
              <a:buNone/>
              <a:defRPr sz="1425" b="1" cap="all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B3BB485F-5ABF-4273-9A66-32D3676CC59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72733" y="1743075"/>
            <a:ext cx="3777853" cy="2800350"/>
          </a:xfrm>
        </p:spPr>
        <p:txBody>
          <a:bodyPr/>
          <a:lstStyle>
            <a:lvl1pPr>
              <a:buClr>
                <a:schemeClr val="accent6"/>
              </a:buCl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5999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. Texte et image - sûreté nuclé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41B9D1-4732-9B49-AB41-73D26E545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B9519E-B1B9-4426-B80F-21C8DB723B9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79E5D530-79D2-4E14-ACF9-538A31B0B772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4">
            <a:extLst>
              <a:ext uri="{FF2B5EF4-FFF2-40B4-BE49-F238E27FC236}">
                <a16:creationId xmlns:a16="http://schemas.microsoft.com/office/drawing/2014/main" id="{703B7FD3-5EA8-4823-BA13-831D7C02261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38365" y="1275162"/>
            <a:ext cx="3684141" cy="3268265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2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100">
                <a:latin typeface="Trebuchet MS"/>
                <a:cs typeface="Trebuchet MS"/>
              </a:defRPr>
            </a:lvl2pPr>
            <a:lvl3pPr>
              <a:defRPr sz="1100">
                <a:latin typeface="Trebuchet MS"/>
                <a:cs typeface="Trebuchet MS"/>
              </a:defRPr>
            </a:lvl3pPr>
            <a:lvl4pPr>
              <a:defRPr sz="1100">
                <a:latin typeface="Trebuchet MS"/>
                <a:cs typeface="Trebuchet MS"/>
              </a:defRPr>
            </a:lvl4pPr>
            <a:lvl5pPr>
              <a:defRPr sz="1100">
                <a:latin typeface="Trebuchet MS"/>
                <a:cs typeface="Trebuchet MS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id="{F2BD75B7-0953-4A80-8EA6-B62D0850243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536484" y="1275164"/>
            <a:ext cx="4112519" cy="385199"/>
          </a:xfrm>
          <a:blipFill dpi="0" rotWithShape="1">
            <a:blip r:embed="rId2"/>
            <a:srcRect/>
            <a:tile tx="0" ty="0" sx="46000" sy="46000" flip="none" algn="tl"/>
          </a:blipFill>
        </p:spPr>
        <p:txBody>
          <a:bodyPr lIns="504000" tIns="36000" rIns="936000"/>
          <a:lstStyle>
            <a:lvl1pPr marL="0" indent="0" algn="l">
              <a:buNone/>
              <a:defRPr sz="1425" b="1" cap="all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Espace réservé du texte 7">
            <a:extLst>
              <a:ext uri="{FF2B5EF4-FFF2-40B4-BE49-F238E27FC236}">
                <a16:creationId xmlns:a16="http://schemas.microsoft.com/office/drawing/2014/main" id="{3CB6CAC9-C9D5-45FE-B339-17E1ED4FC68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72733" y="1743075"/>
            <a:ext cx="3777853" cy="2800350"/>
          </a:xfrm>
        </p:spPr>
        <p:txBody>
          <a:bodyPr/>
          <a:lstStyle>
            <a:lvl1pPr>
              <a:buClr>
                <a:schemeClr val="accent5"/>
              </a:buCl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4723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. Texte et image - sécurit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EA8F8A-AB7D-ED49-B179-19AA83B74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A7F9D0-D64C-4AD0-8B48-D0E45A33B857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DF131BC-BD0F-4D1A-A044-7653FFED684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4">
            <a:extLst>
              <a:ext uri="{FF2B5EF4-FFF2-40B4-BE49-F238E27FC236}">
                <a16:creationId xmlns:a16="http://schemas.microsoft.com/office/drawing/2014/main" id="{F5BEE4ED-F898-4997-B527-9B0A771A9A2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38365" y="1275162"/>
            <a:ext cx="3684141" cy="3268265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2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100">
                <a:latin typeface="Trebuchet MS"/>
                <a:cs typeface="Trebuchet MS"/>
              </a:defRPr>
            </a:lvl2pPr>
            <a:lvl3pPr>
              <a:defRPr sz="1100">
                <a:latin typeface="Trebuchet MS"/>
                <a:cs typeface="Trebuchet MS"/>
              </a:defRPr>
            </a:lvl3pPr>
            <a:lvl4pPr>
              <a:defRPr sz="1100">
                <a:latin typeface="Trebuchet MS"/>
                <a:cs typeface="Trebuchet MS"/>
              </a:defRPr>
            </a:lvl4pPr>
            <a:lvl5pPr>
              <a:defRPr sz="1100">
                <a:latin typeface="Trebuchet MS"/>
                <a:cs typeface="Trebuchet MS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id="{6AE5691B-F701-42FC-BB71-39FAE29C9F4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536484" y="1275164"/>
            <a:ext cx="4112519" cy="385199"/>
          </a:xfrm>
          <a:blipFill dpi="0" rotWithShape="1">
            <a:blip r:embed="rId2"/>
            <a:srcRect/>
            <a:tile tx="0" ty="0" sx="46000" sy="46000" flip="none" algn="tl"/>
          </a:blipFill>
        </p:spPr>
        <p:txBody>
          <a:bodyPr lIns="504000" tIns="36000" rIns="936000"/>
          <a:lstStyle>
            <a:lvl1pPr marL="0" indent="0" algn="l">
              <a:buNone/>
              <a:defRPr sz="1425" b="1" cap="all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Espace réservé du texte 7">
            <a:extLst>
              <a:ext uri="{FF2B5EF4-FFF2-40B4-BE49-F238E27FC236}">
                <a16:creationId xmlns:a16="http://schemas.microsoft.com/office/drawing/2014/main" id="{03978CA3-AD4D-4C94-83BF-F1C01440008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72733" y="1743075"/>
            <a:ext cx="3777853" cy="2800350"/>
          </a:xfrm>
        </p:spPr>
        <p:txBody>
          <a:bodyPr/>
          <a:lstStyle>
            <a:lvl1pPr>
              <a:buClr>
                <a:schemeClr val="accent4"/>
              </a:buCl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7332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. 3 colonnes génériq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440669-79BC-5E43-87AB-C006BC098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C0707958-B919-4682-9EAB-FFAB4EC0DD03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43E815D5-E5BF-47D5-B288-5C848FC75B2E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contenu 2">
            <a:extLst>
              <a:ext uri="{FF2B5EF4-FFF2-40B4-BE49-F238E27FC236}">
                <a16:creationId xmlns:a16="http://schemas.microsoft.com/office/drawing/2014/main" id="{4AEFC8CD-039E-4F7E-BFCF-D7B5D822EA8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396136" y="2246510"/>
            <a:ext cx="1863000" cy="2296917"/>
          </a:xfrm>
          <a:prstGeom prst="rect">
            <a:avLst/>
          </a:prstGeom>
          <a:solidFill>
            <a:schemeClr val="accent2"/>
          </a:solidFill>
        </p:spPr>
        <p:txBody>
          <a:bodyPr vert="horz" tIns="108000"/>
          <a:lstStyle>
            <a:lvl1pPr marL="0" indent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None/>
              <a:defRPr sz="11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21" name="Espace réservé du contenu 2">
            <a:extLst>
              <a:ext uri="{FF2B5EF4-FFF2-40B4-BE49-F238E27FC236}">
                <a16:creationId xmlns:a16="http://schemas.microsoft.com/office/drawing/2014/main" id="{CBF97343-3014-4B06-BB6A-E3088B3836B4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3648447" y="2246510"/>
            <a:ext cx="1863000" cy="2296917"/>
          </a:xfrm>
          <a:prstGeom prst="rect">
            <a:avLst/>
          </a:prstGeom>
          <a:solidFill>
            <a:schemeClr val="accent2"/>
          </a:solidFill>
        </p:spPr>
        <p:txBody>
          <a:bodyPr vert="horz" tIns="108000"/>
          <a:lstStyle>
            <a:lvl1pPr marL="0" indent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None/>
              <a:defRPr sz="11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22" name="Espace réservé du contenu 2">
            <a:extLst>
              <a:ext uri="{FF2B5EF4-FFF2-40B4-BE49-F238E27FC236}">
                <a16:creationId xmlns:a16="http://schemas.microsoft.com/office/drawing/2014/main" id="{C86C6218-5D3D-4A40-A1AF-9D214DA7540B}"/>
              </a:ext>
            </a:extLst>
          </p:cNvPr>
          <p:cNvSpPr>
            <a:spLocks noGrp="1"/>
          </p:cNvSpPr>
          <p:nvPr>
            <p:ph sz="quarter" idx="34" hasCustomPrompt="1"/>
          </p:nvPr>
        </p:nvSpPr>
        <p:spPr>
          <a:xfrm>
            <a:off x="5900759" y="2246510"/>
            <a:ext cx="1863000" cy="2296917"/>
          </a:xfrm>
          <a:prstGeom prst="rect">
            <a:avLst/>
          </a:prstGeom>
          <a:solidFill>
            <a:schemeClr val="accent2"/>
          </a:solidFill>
        </p:spPr>
        <p:txBody>
          <a:bodyPr vert="horz" tIns="108000"/>
          <a:lstStyle>
            <a:lvl1pPr marL="0" indent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None/>
              <a:defRPr sz="11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25" name="Espace réservé du texte 24">
            <a:extLst>
              <a:ext uri="{FF2B5EF4-FFF2-40B4-BE49-F238E27FC236}">
                <a16:creationId xmlns:a16="http://schemas.microsoft.com/office/drawing/2014/main" id="{DD97F5CC-AEAB-48DE-B43B-0A8B45A4D47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396136" y="1275160"/>
            <a:ext cx="1863000" cy="7938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 cap="all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Espace réservé du texte 24">
            <a:extLst>
              <a:ext uri="{FF2B5EF4-FFF2-40B4-BE49-F238E27FC236}">
                <a16:creationId xmlns:a16="http://schemas.microsoft.com/office/drawing/2014/main" id="{1FCE02CD-4173-400B-839D-E9E53A17382F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648447" y="1275160"/>
            <a:ext cx="1863000" cy="7938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 cap="all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7" name="Espace réservé du texte 24">
            <a:extLst>
              <a:ext uri="{FF2B5EF4-FFF2-40B4-BE49-F238E27FC236}">
                <a16:creationId xmlns:a16="http://schemas.microsoft.com/office/drawing/2014/main" id="{6895D0A1-761A-41A0-B167-C7DBECFC770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900759" y="1275160"/>
            <a:ext cx="1863000" cy="7938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 cap="all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24485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. 3 colonnes - 3 doma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6B22E4-BE8A-044F-914D-6802756F4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5" name="Espace réservé du pied de page 14">
            <a:extLst>
              <a:ext uri="{FF2B5EF4-FFF2-40B4-BE49-F238E27FC236}">
                <a16:creationId xmlns:a16="http://schemas.microsoft.com/office/drawing/2014/main" id="{56B576A0-0729-43DF-A795-BCE4314C0D4E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16" name="Espace réservé du numéro de diapositive 15">
            <a:extLst>
              <a:ext uri="{FF2B5EF4-FFF2-40B4-BE49-F238E27FC236}">
                <a16:creationId xmlns:a16="http://schemas.microsoft.com/office/drawing/2014/main" id="{2EE25693-4A7E-48BC-8A2C-95674E3FD35C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A576D490-984E-4318-BA87-CA39D8F41B4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396136" y="2246510"/>
            <a:ext cx="1863000" cy="2296917"/>
          </a:xfrm>
          <a:prstGeom prst="rect">
            <a:avLst/>
          </a:prstGeom>
          <a:solidFill>
            <a:schemeClr val="accent6"/>
          </a:solidFill>
        </p:spPr>
        <p:txBody>
          <a:bodyPr vert="horz" tIns="108000"/>
          <a:lstStyle>
            <a:lvl1pPr marL="0" indent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None/>
              <a:defRPr sz="11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id="{261A48B9-A2C9-4FA2-BA53-2B0FB21E04A8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3648447" y="2246510"/>
            <a:ext cx="1863000" cy="2296917"/>
          </a:xfrm>
          <a:prstGeom prst="rect">
            <a:avLst/>
          </a:prstGeom>
          <a:solidFill>
            <a:schemeClr val="accent5"/>
          </a:solidFill>
        </p:spPr>
        <p:txBody>
          <a:bodyPr vert="horz" tIns="108000"/>
          <a:lstStyle>
            <a:lvl1pPr marL="0" indent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None/>
              <a:defRPr sz="11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F626A39C-E386-4607-9B66-2F04171D8E5F}"/>
              </a:ext>
            </a:extLst>
          </p:cNvPr>
          <p:cNvSpPr>
            <a:spLocks noGrp="1"/>
          </p:cNvSpPr>
          <p:nvPr>
            <p:ph sz="quarter" idx="34" hasCustomPrompt="1"/>
          </p:nvPr>
        </p:nvSpPr>
        <p:spPr>
          <a:xfrm>
            <a:off x="5900759" y="2246510"/>
            <a:ext cx="1863000" cy="2296917"/>
          </a:xfrm>
          <a:prstGeom prst="rect">
            <a:avLst/>
          </a:prstGeom>
          <a:solidFill>
            <a:schemeClr val="accent4"/>
          </a:solidFill>
        </p:spPr>
        <p:txBody>
          <a:bodyPr vert="horz" tIns="108000"/>
          <a:lstStyle>
            <a:lvl1pPr marL="0" indent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None/>
              <a:defRPr sz="11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19" name="Espace réservé du texte 24">
            <a:extLst>
              <a:ext uri="{FF2B5EF4-FFF2-40B4-BE49-F238E27FC236}">
                <a16:creationId xmlns:a16="http://schemas.microsoft.com/office/drawing/2014/main" id="{AFD8776C-3986-42EC-ACCC-F66DB6CE977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396136" y="1275160"/>
            <a:ext cx="1863000" cy="7938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 cap="all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Espace réservé du texte 24">
            <a:extLst>
              <a:ext uri="{FF2B5EF4-FFF2-40B4-BE49-F238E27FC236}">
                <a16:creationId xmlns:a16="http://schemas.microsoft.com/office/drawing/2014/main" id="{6761B505-D208-4551-A7DE-B004A072F280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648447" y="1275160"/>
            <a:ext cx="1863000" cy="793800"/>
          </a:xfrm>
          <a:blipFill>
            <a:blip r:embed="rId3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 cap="all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Espace réservé du texte 24">
            <a:extLst>
              <a:ext uri="{FF2B5EF4-FFF2-40B4-BE49-F238E27FC236}">
                <a16:creationId xmlns:a16="http://schemas.microsoft.com/office/drawing/2014/main" id="{440B0CB3-6055-4A08-9057-900497E5545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900759" y="1275160"/>
            <a:ext cx="1863000" cy="793800"/>
          </a:xfrm>
          <a:blipFill>
            <a:blip r:embed="rId4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 cap="all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25739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. 3 colonnes - santé et environn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9FC9B0-A810-8749-B86B-92B1E67B0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5" name="Espace réservé du pied de page 14">
            <a:extLst>
              <a:ext uri="{FF2B5EF4-FFF2-40B4-BE49-F238E27FC236}">
                <a16:creationId xmlns:a16="http://schemas.microsoft.com/office/drawing/2014/main" id="{BA441C74-3319-471D-A6F7-49A2073E86D9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16" name="Espace réservé du numéro de diapositive 15">
            <a:extLst>
              <a:ext uri="{FF2B5EF4-FFF2-40B4-BE49-F238E27FC236}">
                <a16:creationId xmlns:a16="http://schemas.microsoft.com/office/drawing/2014/main" id="{BDEE628C-9DBD-42A9-897C-D64B03F87739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42989EC0-1D04-4927-969E-0FBB65362F9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948586" y="2246510"/>
            <a:ext cx="1863000" cy="2296917"/>
          </a:xfrm>
          <a:prstGeom prst="rect">
            <a:avLst/>
          </a:prstGeom>
          <a:solidFill>
            <a:schemeClr val="accent6"/>
          </a:solidFill>
        </p:spPr>
        <p:txBody>
          <a:bodyPr vert="horz" tIns="108000"/>
          <a:lstStyle>
            <a:lvl1pPr marL="0" indent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None/>
              <a:defRPr sz="105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1C9870C4-A457-4605-AE0A-8B64B5C9CAA0}"/>
              </a:ext>
            </a:extLst>
          </p:cNvPr>
          <p:cNvSpPr>
            <a:spLocks noGrp="1"/>
          </p:cNvSpPr>
          <p:nvPr>
            <p:ph sz="quarter" idx="34" hasCustomPrompt="1"/>
          </p:nvPr>
        </p:nvSpPr>
        <p:spPr>
          <a:xfrm>
            <a:off x="4814909" y="2246510"/>
            <a:ext cx="1863000" cy="2296917"/>
          </a:xfrm>
          <a:prstGeom prst="rect">
            <a:avLst/>
          </a:prstGeom>
          <a:solidFill>
            <a:schemeClr val="accent6"/>
          </a:solidFill>
        </p:spPr>
        <p:txBody>
          <a:bodyPr vert="horz" tIns="108000"/>
          <a:lstStyle>
            <a:lvl1pPr marL="0" indent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None/>
              <a:defRPr sz="105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19" name="Espace réservé du texte 24">
            <a:extLst>
              <a:ext uri="{FF2B5EF4-FFF2-40B4-BE49-F238E27FC236}">
                <a16:creationId xmlns:a16="http://schemas.microsoft.com/office/drawing/2014/main" id="{F2948FD1-A848-49E6-9868-0CB7A87AD9B0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948586" y="1275160"/>
            <a:ext cx="1863000" cy="7938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 cap="all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Espace réservé du texte 24">
            <a:extLst>
              <a:ext uri="{FF2B5EF4-FFF2-40B4-BE49-F238E27FC236}">
                <a16:creationId xmlns:a16="http://schemas.microsoft.com/office/drawing/2014/main" id="{6596C820-2C25-44C4-9C99-B586CE49852D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814909" y="1275160"/>
            <a:ext cx="1863000" cy="7938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 cap="all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480919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7. 3 colonnes - santé et environn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9FC9B0-A810-8749-B86B-92B1E67B0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5" name="Espace réservé du pied de page 14">
            <a:extLst>
              <a:ext uri="{FF2B5EF4-FFF2-40B4-BE49-F238E27FC236}">
                <a16:creationId xmlns:a16="http://schemas.microsoft.com/office/drawing/2014/main" id="{BA441C74-3319-471D-A6F7-49A2073E86D9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16" name="Espace réservé du numéro de diapositive 15">
            <a:extLst>
              <a:ext uri="{FF2B5EF4-FFF2-40B4-BE49-F238E27FC236}">
                <a16:creationId xmlns:a16="http://schemas.microsoft.com/office/drawing/2014/main" id="{BDEE628C-9DBD-42A9-897C-D64B03F87739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42989EC0-1D04-4927-969E-0FBB65362F9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64286" y="2232420"/>
            <a:ext cx="1863000" cy="2296917"/>
          </a:xfrm>
          <a:prstGeom prst="rect">
            <a:avLst/>
          </a:prstGeom>
          <a:solidFill>
            <a:schemeClr val="accent6"/>
          </a:solidFill>
        </p:spPr>
        <p:txBody>
          <a:bodyPr vert="horz" tIns="108000"/>
          <a:lstStyle>
            <a:lvl1pPr marL="0" indent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None/>
              <a:defRPr sz="105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id="{A0D6B17F-A6C5-4558-B9E3-38108A92CFB4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2619747" y="2235990"/>
            <a:ext cx="1863000" cy="2296917"/>
          </a:xfrm>
          <a:prstGeom prst="rect">
            <a:avLst/>
          </a:prstGeom>
          <a:solidFill>
            <a:schemeClr val="accent6"/>
          </a:solidFill>
        </p:spPr>
        <p:txBody>
          <a:bodyPr vert="horz" tIns="108000"/>
          <a:lstStyle>
            <a:lvl1pPr marL="0" indent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None/>
              <a:defRPr sz="105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1C9870C4-A457-4605-AE0A-8B64B5C9CAA0}"/>
              </a:ext>
            </a:extLst>
          </p:cNvPr>
          <p:cNvSpPr>
            <a:spLocks noGrp="1"/>
          </p:cNvSpPr>
          <p:nvPr>
            <p:ph sz="quarter" idx="34" hasCustomPrompt="1"/>
          </p:nvPr>
        </p:nvSpPr>
        <p:spPr>
          <a:xfrm>
            <a:off x="6853259" y="2226069"/>
            <a:ext cx="1863000" cy="2296917"/>
          </a:xfrm>
          <a:prstGeom prst="rect">
            <a:avLst/>
          </a:prstGeom>
          <a:solidFill>
            <a:schemeClr val="accent6"/>
          </a:solidFill>
        </p:spPr>
        <p:txBody>
          <a:bodyPr vert="horz" tIns="108000"/>
          <a:lstStyle>
            <a:lvl1pPr marL="0" indent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None/>
              <a:defRPr sz="105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19" name="Espace réservé du texte 24">
            <a:extLst>
              <a:ext uri="{FF2B5EF4-FFF2-40B4-BE49-F238E27FC236}">
                <a16:creationId xmlns:a16="http://schemas.microsoft.com/office/drawing/2014/main" id="{F2948FD1-A848-49E6-9868-0CB7A87AD9B0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64286" y="1267620"/>
            <a:ext cx="1863000" cy="7938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 cap="all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20" name="Espace réservé du texte 24">
            <a:extLst>
              <a:ext uri="{FF2B5EF4-FFF2-40B4-BE49-F238E27FC236}">
                <a16:creationId xmlns:a16="http://schemas.microsoft.com/office/drawing/2014/main" id="{F33F8D99-7728-4167-944D-5962296324E5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2619747" y="1275160"/>
            <a:ext cx="1863000" cy="7938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 cap="all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Espace réservé du texte 24">
            <a:extLst>
              <a:ext uri="{FF2B5EF4-FFF2-40B4-BE49-F238E27FC236}">
                <a16:creationId xmlns:a16="http://schemas.microsoft.com/office/drawing/2014/main" id="{6596C820-2C25-44C4-9C99-B586CE49852D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6777059" y="1283245"/>
            <a:ext cx="1863000" cy="7938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 cap="all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A0D6B17F-A6C5-4558-B9E3-38108A92CFB4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4704997" y="2235990"/>
            <a:ext cx="1863000" cy="2296917"/>
          </a:xfrm>
          <a:prstGeom prst="rect">
            <a:avLst/>
          </a:prstGeom>
          <a:solidFill>
            <a:schemeClr val="accent6"/>
          </a:solidFill>
        </p:spPr>
        <p:txBody>
          <a:bodyPr vert="horz" tIns="108000"/>
          <a:lstStyle>
            <a:lvl1pPr marL="0" indent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None/>
              <a:defRPr sz="105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13" name="Espace réservé du texte 24">
            <a:extLst>
              <a:ext uri="{FF2B5EF4-FFF2-40B4-BE49-F238E27FC236}">
                <a16:creationId xmlns:a16="http://schemas.microsoft.com/office/drawing/2014/main" id="{F33F8D99-7728-4167-944D-5962296324E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4704997" y="1275160"/>
            <a:ext cx="1863000" cy="7938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 cap="all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0700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16E087-790D-C443-A64A-E55B062B7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16B471B-E7F2-4243-ACEA-22341C25C0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AA79D8F-55D3-4EB2-AC8F-00F5004BB8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03541F62-F8F0-4192-B023-9DFB99F9846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5590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. 3 colonnes - sûreté nuclé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DD19F8-A88A-F547-9D08-6642F1E66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5" name="Espace réservé du pied de page 14">
            <a:extLst>
              <a:ext uri="{FF2B5EF4-FFF2-40B4-BE49-F238E27FC236}">
                <a16:creationId xmlns:a16="http://schemas.microsoft.com/office/drawing/2014/main" id="{0952A329-C0AD-4DD1-972C-7FA00EF51976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16" name="Espace réservé du numéro de diapositive 15">
            <a:extLst>
              <a:ext uri="{FF2B5EF4-FFF2-40B4-BE49-F238E27FC236}">
                <a16:creationId xmlns:a16="http://schemas.microsoft.com/office/drawing/2014/main" id="{E2529BDA-358C-4AB5-A506-85E94A18F74A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67FA27F7-A540-46A1-9E43-E5C5F69127E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396136" y="2246510"/>
            <a:ext cx="1863000" cy="2296917"/>
          </a:xfrm>
          <a:prstGeom prst="rect">
            <a:avLst/>
          </a:prstGeom>
          <a:solidFill>
            <a:schemeClr val="accent5"/>
          </a:solidFill>
        </p:spPr>
        <p:txBody>
          <a:bodyPr vert="horz" tIns="108000"/>
          <a:lstStyle>
            <a:lvl1pPr marL="0" indent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None/>
              <a:defRPr sz="105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id="{F102011C-A6A7-403B-9F76-5C48B9F22F70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3648447" y="2246510"/>
            <a:ext cx="1863000" cy="2296917"/>
          </a:xfrm>
          <a:prstGeom prst="rect">
            <a:avLst/>
          </a:prstGeom>
          <a:solidFill>
            <a:schemeClr val="accent5"/>
          </a:solidFill>
        </p:spPr>
        <p:txBody>
          <a:bodyPr vert="horz" tIns="108000"/>
          <a:lstStyle>
            <a:lvl1pPr marL="0" indent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None/>
              <a:defRPr sz="105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6DB628F2-02B8-4419-88B0-383C3C7E4E09}"/>
              </a:ext>
            </a:extLst>
          </p:cNvPr>
          <p:cNvSpPr>
            <a:spLocks noGrp="1"/>
          </p:cNvSpPr>
          <p:nvPr>
            <p:ph sz="quarter" idx="34" hasCustomPrompt="1"/>
          </p:nvPr>
        </p:nvSpPr>
        <p:spPr>
          <a:xfrm>
            <a:off x="5900759" y="2246510"/>
            <a:ext cx="1863000" cy="2296917"/>
          </a:xfrm>
          <a:prstGeom prst="rect">
            <a:avLst/>
          </a:prstGeom>
          <a:solidFill>
            <a:schemeClr val="accent5"/>
          </a:solidFill>
        </p:spPr>
        <p:txBody>
          <a:bodyPr vert="horz" tIns="108000"/>
          <a:lstStyle>
            <a:lvl1pPr marL="0" indent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None/>
              <a:defRPr sz="105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19" name="Espace réservé du texte 24">
            <a:extLst>
              <a:ext uri="{FF2B5EF4-FFF2-40B4-BE49-F238E27FC236}">
                <a16:creationId xmlns:a16="http://schemas.microsoft.com/office/drawing/2014/main" id="{CE8938DF-052A-4BC2-8F49-3ED811E9E0F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396136" y="1275160"/>
            <a:ext cx="1863000" cy="7938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 cap="all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Espace réservé du texte 24">
            <a:extLst>
              <a:ext uri="{FF2B5EF4-FFF2-40B4-BE49-F238E27FC236}">
                <a16:creationId xmlns:a16="http://schemas.microsoft.com/office/drawing/2014/main" id="{3F39231E-26C1-409B-9B3F-91A42FFF68F6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648447" y="1275160"/>
            <a:ext cx="1863000" cy="7938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 cap="all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Espace réservé du texte 24">
            <a:extLst>
              <a:ext uri="{FF2B5EF4-FFF2-40B4-BE49-F238E27FC236}">
                <a16:creationId xmlns:a16="http://schemas.microsoft.com/office/drawing/2014/main" id="{A282835E-73FE-4A63-B0AB-4216EAAF6491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900759" y="1275160"/>
            <a:ext cx="1863000" cy="7938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 cap="all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491576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. 3 colonnes - sécurit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9CA461-08F7-254B-8FFA-7E9CB9555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2" name="Espace réservé du pied de page 11">
            <a:extLst>
              <a:ext uri="{FF2B5EF4-FFF2-40B4-BE49-F238E27FC236}">
                <a16:creationId xmlns:a16="http://schemas.microsoft.com/office/drawing/2014/main" id="{DF74E7EE-DFA9-4EF6-BEAE-6D9F15A9170D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13" name="Espace réservé du numéro de diapositive 12">
            <a:extLst>
              <a:ext uri="{FF2B5EF4-FFF2-40B4-BE49-F238E27FC236}">
                <a16:creationId xmlns:a16="http://schemas.microsoft.com/office/drawing/2014/main" id="{8DC06FC5-4516-4892-AEE7-50E12FF1FE97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4D22B227-90ED-4BEB-B7D5-3CFFF14750D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396136" y="2246510"/>
            <a:ext cx="1863000" cy="2296917"/>
          </a:xfrm>
          <a:prstGeom prst="rect">
            <a:avLst/>
          </a:prstGeom>
          <a:solidFill>
            <a:schemeClr val="accent4"/>
          </a:solidFill>
        </p:spPr>
        <p:txBody>
          <a:bodyPr vert="horz" tIns="108000"/>
          <a:lstStyle>
            <a:lvl1pPr marL="0" indent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None/>
              <a:defRPr sz="1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12D78451-2969-444E-ADD7-8AEF2BE16CD3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3648447" y="2246510"/>
            <a:ext cx="1863000" cy="2296917"/>
          </a:xfrm>
          <a:prstGeom prst="rect">
            <a:avLst/>
          </a:prstGeom>
          <a:solidFill>
            <a:schemeClr val="accent4"/>
          </a:solidFill>
        </p:spPr>
        <p:txBody>
          <a:bodyPr vert="horz" tIns="108000"/>
          <a:lstStyle>
            <a:lvl1pPr marL="0" indent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None/>
              <a:defRPr sz="1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16" name="Espace réservé du contenu 2">
            <a:extLst>
              <a:ext uri="{FF2B5EF4-FFF2-40B4-BE49-F238E27FC236}">
                <a16:creationId xmlns:a16="http://schemas.microsoft.com/office/drawing/2014/main" id="{521B7E1D-88B8-4233-BFB8-46F64CCD207D}"/>
              </a:ext>
            </a:extLst>
          </p:cNvPr>
          <p:cNvSpPr>
            <a:spLocks noGrp="1"/>
          </p:cNvSpPr>
          <p:nvPr>
            <p:ph sz="quarter" idx="34" hasCustomPrompt="1"/>
          </p:nvPr>
        </p:nvSpPr>
        <p:spPr>
          <a:xfrm>
            <a:off x="5900759" y="2246510"/>
            <a:ext cx="1863000" cy="2296917"/>
          </a:xfrm>
          <a:prstGeom prst="rect">
            <a:avLst/>
          </a:prstGeom>
          <a:solidFill>
            <a:schemeClr val="accent4"/>
          </a:solidFill>
        </p:spPr>
        <p:txBody>
          <a:bodyPr vert="horz" tIns="108000"/>
          <a:lstStyle>
            <a:lvl1pPr marL="0" indent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None/>
              <a:defRPr sz="1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17" name="Espace réservé du texte 24">
            <a:extLst>
              <a:ext uri="{FF2B5EF4-FFF2-40B4-BE49-F238E27FC236}">
                <a16:creationId xmlns:a16="http://schemas.microsoft.com/office/drawing/2014/main" id="{A8F96ABF-7772-4C0E-A5EA-29FD0E8BC08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396136" y="1275160"/>
            <a:ext cx="1863000" cy="7938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 cap="all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Espace réservé du texte 24">
            <a:extLst>
              <a:ext uri="{FF2B5EF4-FFF2-40B4-BE49-F238E27FC236}">
                <a16:creationId xmlns:a16="http://schemas.microsoft.com/office/drawing/2014/main" id="{63E232BA-92B4-4766-8B99-6912E5E64A73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648447" y="1275160"/>
            <a:ext cx="1863000" cy="7938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 cap="all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Espace réservé du texte 24">
            <a:extLst>
              <a:ext uri="{FF2B5EF4-FFF2-40B4-BE49-F238E27FC236}">
                <a16:creationId xmlns:a16="http://schemas.microsoft.com/office/drawing/2014/main" id="{CC0625A6-9226-4BB3-B582-CF07AB8A6D1D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900759" y="1275160"/>
            <a:ext cx="1863000" cy="7938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 cap="all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52570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. Idée principale et 3 colonnes génériq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FB5E37-9A25-B442-BDD3-BF32EAE20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88D89F7-826B-474B-A516-6AE1F3626C76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6D71A40-37B1-4374-96D5-87794A2ECFB8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id="{A7D14C6A-1FFE-4A6A-A4EF-B5BF41E0DB5D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926306" y="3249944"/>
            <a:ext cx="1890000" cy="1293483"/>
          </a:xfrm>
          <a:prstGeom prst="rect">
            <a:avLst/>
          </a:prstGeom>
          <a:noFill/>
        </p:spPr>
        <p:txBody>
          <a:bodyPr vert="horz" tIns="108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20" name="Espace réservé du texte 24">
            <a:extLst>
              <a:ext uri="{FF2B5EF4-FFF2-40B4-BE49-F238E27FC236}">
                <a16:creationId xmlns:a16="http://schemas.microsoft.com/office/drawing/2014/main" id="{9AF4836D-471A-46DD-A64C-57386F29A9F0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926306" y="2444631"/>
            <a:ext cx="1890000" cy="659518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b="1" cap="all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Espace réservé du texte 24">
            <a:extLst>
              <a:ext uri="{FF2B5EF4-FFF2-40B4-BE49-F238E27FC236}">
                <a16:creationId xmlns:a16="http://schemas.microsoft.com/office/drawing/2014/main" id="{38609420-EFE4-4A89-96A6-EAE0CF53820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835943" y="2444631"/>
            <a:ext cx="1876926" cy="659518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b="1" cap="all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Espace réservé du texte 24">
            <a:extLst>
              <a:ext uri="{FF2B5EF4-FFF2-40B4-BE49-F238E27FC236}">
                <a16:creationId xmlns:a16="http://schemas.microsoft.com/office/drawing/2014/main" id="{4F7055CD-A22C-4BC8-A802-FEA4BEC7B0AD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6745580" y="2444631"/>
            <a:ext cx="1876926" cy="659518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b="1" cap="all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Espace réservé du contenu 2">
            <a:extLst>
              <a:ext uri="{FF2B5EF4-FFF2-40B4-BE49-F238E27FC236}">
                <a16:creationId xmlns:a16="http://schemas.microsoft.com/office/drawing/2014/main" id="{3578A220-71F6-4D0A-AEC0-233DEA1D0F45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3829406" y="3249944"/>
            <a:ext cx="1890000" cy="1293483"/>
          </a:xfrm>
          <a:prstGeom prst="rect">
            <a:avLst/>
          </a:prstGeom>
          <a:noFill/>
        </p:spPr>
        <p:txBody>
          <a:bodyPr vert="horz" tIns="108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26" name="Espace réservé du contenu 2">
            <a:extLst>
              <a:ext uri="{FF2B5EF4-FFF2-40B4-BE49-F238E27FC236}">
                <a16:creationId xmlns:a16="http://schemas.microsoft.com/office/drawing/2014/main" id="{94FAED37-0028-4A29-9532-B25DC84BEA5E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6732506" y="3249944"/>
            <a:ext cx="1890000" cy="1293483"/>
          </a:xfrm>
          <a:prstGeom prst="rect">
            <a:avLst/>
          </a:prstGeom>
          <a:noFill/>
        </p:spPr>
        <p:txBody>
          <a:bodyPr vert="horz" tIns="108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16" name="Espace réservé du texte 5">
            <a:extLst>
              <a:ext uri="{FF2B5EF4-FFF2-40B4-BE49-F238E27FC236}">
                <a16:creationId xmlns:a16="http://schemas.microsoft.com/office/drawing/2014/main" id="{16A48835-60EF-4D9F-81F7-9F1F5B09939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926306" y="1275163"/>
            <a:ext cx="7696200" cy="642211"/>
          </a:xfrm>
          <a:blipFill dpi="0" rotWithShape="1">
            <a:blip r:embed="rId3"/>
            <a:srcRect/>
            <a:tile tx="0" ty="0" sx="63000" sy="63000" flip="none" algn="t"/>
          </a:blipFill>
        </p:spPr>
        <p:txBody>
          <a:bodyPr lIns="720000" tIns="72000" rIns="72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cap="all" baseline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78628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. Idée principale et 3 colonnes sant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640352-8B65-9247-BAED-B1DD9885B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F8A192B-AC48-4BD2-8E43-06FD69A1264F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5E76CA8-57F1-4AB5-A4E8-6EAD16D9C2E0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8" name="Espace réservé du texte 24">
            <a:extLst>
              <a:ext uri="{FF2B5EF4-FFF2-40B4-BE49-F238E27FC236}">
                <a16:creationId xmlns:a16="http://schemas.microsoft.com/office/drawing/2014/main" id="{836C7328-9181-4711-830A-288F3BF3DFE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926306" y="2444631"/>
            <a:ext cx="1890000" cy="659518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b="1" cap="all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Espace réservé du texte 24">
            <a:extLst>
              <a:ext uri="{FF2B5EF4-FFF2-40B4-BE49-F238E27FC236}">
                <a16:creationId xmlns:a16="http://schemas.microsoft.com/office/drawing/2014/main" id="{94B1DBEE-C370-489E-BBA9-0F92BFEC099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835943" y="2444631"/>
            <a:ext cx="1876926" cy="659518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b="1" cap="all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Espace réservé du texte 24">
            <a:extLst>
              <a:ext uri="{FF2B5EF4-FFF2-40B4-BE49-F238E27FC236}">
                <a16:creationId xmlns:a16="http://schemas.microsoft.com/office/drawing/2014/main" id="{A0DA5D57-F23A-4342-87C7-A8E1BB770EB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6745580" y="2444631"/>
            <a:ext cx="1876926" cy="659518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b="1" cap="all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Espace réservé du texte 5">
            <a:extLst>
              <a:ext uri="{FF2B5EF4-FFF2-40B4-BE49-F238E27FC236}">
                <a16:creationId xmlns:a16="http://schemas.microsoft.com/office/drawing/2014/main" id="{986CA26D-AEB2-4848-8E6C-9E147AD5A052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926306" y="1275163"/>
            <a:ext cx="7696200" cy="642211"/>
          </a:xfrm>
          <a:blipFill dpi="0" rotWithShape="1">
            <a:blip r:embed="rId3"/>
            <a:srcRect/>
            <a:tile tx="0" ty="0" sx="63000" sy="63000" flip="none" algn="t"/>
          </a:blipFill>
        </p:spPr>
        <p:txBody>
          <a:bodyPr lIns="720000" tIns="72000" rIns="72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cap="all" baseline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807D2C77-B312-42E0-A681-DF42FB0A26BB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926306" y="3249944"/>
            <a:ext cx="1890000" cy="1293483"/>
          </a:xfrm>
          <a:prstGeom prst="rect">
            <a:avLst/>
          </a:prstGeom>
          <a:noFill/>
        </p:spPr>
        <p:txBody>
          <a:bodyPr vert="horz" tIns="108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860079AA-E003-4A7C-9098-823CF62D2843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3829406" y="3249944"/>
            <a:ext cx="1890000" cy="1293483"/>
          </a:xfrm>
          <a:prstGeom prst="rect">
            <a:avLst/>
          </a:prstGeom>
          <a:noFill/>
        </p:spPr>
        <p:txBody>
          <a:bodyPr vert="horz" tIns="108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B2B7BEE3-630C-478E-9C15-D41E96A9F25B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6732506" y="3249944"/>
            <a:ext cx="1890000" cy="1293483"/>
          </a:xfrm>
          <a:prstGeom prst="rect">
            <a:avLst/>
          </a:prstGeom>
          <a:noFill/>
        </p:spPr>
        <p:txBody>
          <a:bodyPr vert="horz" tIns="108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</p:spTree>
    <p:extLst>
      <p:ext uri="{BB962C8B-B14F-4D97-AF65-F5344CB8AC3E}">
        <p14:creationId xmlns:p14="http://schemas.microsoft.com/office/powerpoint/2010/main" val="32705496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. Idée principale et 3 colonnes sûret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BBB10F-C60D-884C-B6F0-9FEA4621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A9CE4B50-431E-47DD-8A53-0C6311A559A2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0C15B306-D4E2-4D5E-9561-620DAC5ADBA4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Espace réservé du texte 24">
            <a:extLst>
              <a:ext uri="{FF2B5EF4-FFF2-40B4-BE49-F238E27FC236}">
                <a16:creationId xmlns:a16="http://schemas.microsoft.com/office/drawing/2014/main" id="{6CC93C80-D3AE-45B7-8730-5CF8AD1B11B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926306" y="2444631"/>
            <a:ext cx="1890000" cy="659518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b="1" cap="all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Espace réservé du texte 24">
            <a:extLst>
              <a:ext uri="{FF2B5EF4-FFF2-40B4-BE49-F238E27FC236}">
                <a16:creationId xmlns:a16="http://schemas.microsoft.com/office/drawing/2014/main" id="{41BF1CC8-27C6-4D1F-A103-C8E7E7043D9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835943" y="2444631"/>
            <a:ext cx="1876926" cy="659518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b="1" cap="all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Espace réservé du texte 24">
            <a:extLst>
              <a:ext uri="{FF2B5EF4-FFF2-40B4-BE49-F238E27FC236}">
                <a16:creationId xmlns:a16="http://schemas.microsoft.com/office/drawing/2014/main" id="{9A4C44BA-CB2F-49ED-81A4-AD201B59D06E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6745580" y="2444631"/>
            <a:ext cx="1876926" cy="659518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b="1" cap="all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Espace réservé du texte 5">
            <a:extLst>
              <a:ext uri="{FF2B5EF4-FFF2-40B4-BE49-F238E27FC236}">
                <a16:creationId xmlns:a16="http://schemas.microsoft.com/office/drawing/2014/main" id="{1CE330DB-E595-4875-A683-C0BC4248145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926306" y="1275164"/>
            <a:ext cx="7696200" cy="642211"/>
          </a:xfrm>
          <a:blipFill dpi="0" rotWithShape="1">
            <a:blip r:embed="rId3"/>
            <a:srcRect/>
            <a:tile tx="0" ty="0" sx="63000" sy="63000" flip="none" algn="t"/>
          </a:blipFill>
        </p:spPr>
        <p:txBody>
          <a:bodyPr lIns="720000" tIns="72000" rIns="72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cap="all" baseline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FDD8279B-CDF0-411E-97BD-486A35682180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926306" y="3249944"/>
            <a:ext cx="1890000" cy="1293483"/>
          </a:xfrm>
          <a:prstGeom prst="rect">
            <a:avLst/>
          </a:prstGeom>
          <a:noFill/>
        </p:spPr>
        <p:txBody>
          <a:bodyPr vert="horz" tIns="108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55F1A954-3861-4EB1-85A4-67D6AF08FBCE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3829406" y="3249944"/>
            <a:ext cx="1890000" cy="1293483"/>
          </a:xfrm>
          <a:prstGeom prst="rect">
            <a:avLst/>
          </a:prstGeom>
          <a:noFill/>
        </p:spPr>
        <p:txBody>
          <a:bodyPr vert="horz" tIns="108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21" name="Espace réservé du contenu 2">
            <a:extLst>
              <a:ext uri="{FF2B5EF4-FFF2-40B4-BE49-F238E27FC236}">
                <a16:creationId xmlns:a16="http://schemas.microsoft.com/office/drawing/2014/main" id="{298DCB3F-FD8C-4DB4-967E-C15E653C36A1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6732506" y="3249944"/>
            <a:ext cx="1890000" cy="1293483"/>
          </a:xfrm>
          <a:prstGeom prst="rect">
            <a:avLst/>
          </a:prstGeom>
          <a:noFill/>
        </p:spPr>
        <p:txBody>
          <a:bodyPr vert="horz" tIns="108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</p:spTree>
    <p:extLst>
      <p:ext uri="{BB962C8B-B14F-4D97-AF65-F5344CB8AC3E}">
        <p14:creationId xmlns:p14="http://schemas.microsoft.com/office/powerpoint/2010/main" val="25425902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. Idée principale et 3 colonnes  sécurit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36C7F1-EFF6-A24E-AB11-3002254C8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5B5C075-5E93-433D-BC8C-16BD21C61CDC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6F4DE25-2921-40D7-A114-D7753411652B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Espace réservé du texte 24">
            <a:extLst>
              <a:ext uri="{FF2B5EF4-FFF2-40B4-BE49-F238E27FC236}">
                <a16:creationId xmlns:a16="http://schemas.microsoft.com/office/drawing/2014/main" id="{D96E7005-AF1B-40D2-B219-83AC9F0861F5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926306" y="2444631"/>
            <a:ext cx="1890000" cy="659518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b="1" cap="all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Espace réservé du texte 24">
            <a:extLst>
              <a:ext uri="{FF2B5EF4-FFF2-40B4-BE49-F238E27FC236}">
                <a16:creationId xmlns:a16="http://schemas.microsoft.com/office/drawing/2014/main" id="{E0C165D3-EE99-4DFA-9147-EAF9D991DCA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835943" y="2444631"/>
            <a:ext cx="1876926" cy="659518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b="1" cap="all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Espace réservé du texte 24">
            <a:extLst>
              <a:ext uri="{FF2B5EF4-FFF2-40B4-BE49-F238E27FC236}">
                <a16:creationId xmlns:a16="http://schemas.microsoft.com/office/drawing/2014/main" id="{1DA1A6BD-A619-4D52-8923-4D1E504E48C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6745580" y="2444631"/>
            <a:ext cx="1876926" cy="659518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b="1" cap="all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Espace réservé du texte 5">
            <a:extLst>
              <a:ext uri="{FF2B5EF4-FFF2-40B4-BE49-F238E27FC236}">
                <a16:creationId xmlns:a16="http://schemas.microsoft.com/office/drawing/2014/main" id="{01FC97C4-BA09-4D91-A310-42202E8ADCE3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926306" y="1275164"/>
            <a:ext cx="7696200" cy="642211"/>
          </a:xfrm>
          <a:blipFill dpi="0" rotWithShape="1">
            <a:blip r:embed="rId3"/>
            <a:srcRect/>
            <a:tile tx="0" ty="0" sx="63000" sy="63000" flip="none" algn="t"/>
          </a:blipFill>
        </p:spPr>
        <p:txBody>
          <a:bodyPr lIns="720000" tIns="72000" rIns="72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cap="all" baseline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7A6A4594-280E-48CC-89A5-40AFEE09B94E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926306" y="3249944"/>
            <a:ext cx="1890000" cy="1293483"/>
          </a:xfrm>
          <a:prstGeom prst="rect">
            <a:avLst/>
          </a:prstGeom>
          <a:noFill/>
        </p:spPr>
        <p:txBody>
          <a:bodyPr vert="horz" tIns="108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E8B3BA32-4620-4F62-9E5E-CEF3B95351E6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3829406" y="3249944"/>
            <a:ext cx="1890000" cy="1293483"/>
          </a:xfrm>
          <a:prstGeom prst="rect">
            <a:avLst/>
          </a:prstGeom>
          <a:noFill/>
        </p:spPr>
        <p:txBody>
          <a:bodyPr vert="horz" tIns="108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41D56E37-C0E8-45D8-B172-6910EF5FB75B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6732506" y="3249944"/>
            <a:ext cx="1890000" cy="1293483"/>
          </a:xfrm>
          <a:prstGeom prst="rect">
            <a:avLst/>
          </a:prstGeom>
          <a:noFill/>
        </p:spPr>
        <p:txBody>
          <a:bodyPr vert="horz" tIns="108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</p:spTree>
    <p:extLst>
      <p:ext uri="{BB962C8B-B14F-4D97-AF65-F5344CB8AC3E}">
        <p14:creationId xmlns:p14="http://schemas.microsoft.com/office/powerpoint/2010/main" val="3793377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3. Idée principale et 3 colonnes  sécurit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36C7F1-EFF6-A24E-AB11-3002254C8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5B5C075-5E93-433D-BC8C-16BD21C61CDC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6F4DE25-2921-40D7-A114-D7753411652B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Espace réservé du texte 24">
            <a:extLst>
              <a:ext uri="{FF2B5EF4-FFF2-40B4-BE49-F238E27FC236}">
                <a16:creationId xmlns:a16="http://schemas.microsoft.com/office/drawing/2014/main" id="{D96E7005-AF1B-40D2-B219-83AC9F0861F5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926306" y="2444631"/>
            <a:ext cx="1890000" cy="659518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b="1" cap="all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Espace réservé du texte 24">
            <a:extLst>
              <a:ext uri="{FF2B5EF4-FFF2-40B4-BE49-F238E27FC236}">
                <a16:creationId xmlns:a16="http://schemas.microsoft.com/office/drawing/2014/main" id="{E0C165D3-EE99-4DFA-9147-EAF9D991DCA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835943" y="2444631"/>
            <a:ext cx="1876926" cy="659518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b="1" cap="all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Espace réservé du texte 24">
            <a:extLst>
              <a:ext uri="{FF2B5EF4-FFF2-40B4-BE49-F238E27FC236}">
                <a16:creationId xmlns:a16="http://schemas.microsoft.com/office/drawing/2014/main" id="{1DA1A6BD-A619-4D52-8923-4D1E504E48C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6745580" y="2444631"/>
            <a:ext cx="1876926" cy="659518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b="1" cap="all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Espace réservé du texte 5">
            <a:extLst>
              <a:ext uri="{FF2B5EF4-FFF2-40B4-BE49-F238E27FC236}">
                <a16:creationId xmlns:a16="http://schemas.microsoft.com/office/drawing/2014/main" id="{01FC97C4-BA09-4D91-A310-42202E8ADCE3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926306" y="1275164"/>
            <a:ext cx="7696200" cy="642211"/>
          </a:xfrm>
          <a:blipFill dpi="0" rotWithShape="1">
            <a:blip r:embed="rId3"/>
            <a:srcRect/>
            <a:tile tx="0" ty="0" sx="63000" sy="63000" flip="none" algn="t"/>
          </a:blipFill>
        </p:spPr>
        <p:txBody>
          <a:bodyPr lIns="720000" tIns="72000" rIns="72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cap="all" baseline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E46D51D9-98EF-4537-AE6B-C7D98DB0A390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926306" y="3249944"/>
            <a:ext cx="1890000" cy="1293483"/>
          </a:xfrm>
          <a:prstGeom prst="rect">
            <a:avLst/>
          </a:prstGeom>
          <a:noFill/>
        </p:spPr>
        <p:txBody>
          <a:bodyPr vert="horz" tIns="108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52AF23B2-878C-4C66-82CA-F50338EEB96F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3829406" y="3249944"/>
            <a:ext cx="1890000" cy="1293483"/>
          </a:xfrm>
          <a:prstGeom prst="rect">
            <a:avLst/>
          </a:prstGeom>
          <a:noFill/>
        </p:spPr>
        <p:txBody>
          <a:bodyPr vert="horz" tIns="108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850B3DEB-F6E9-4C0D-A664-4998EDB3F601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6732506" y="3249944"/>
            <a:ext cx="1890000" cy="1293483"/>
          </a:xfrm>
          <a:prstGeom prst="rect">
            <a:avLst/>
          </a:prstGeom>
          <a:noFill/>
        </p:spPr>
        <p:txBody>
          <a:bodyPr vert="horz" tIns="10800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Trebuchet MS"/>
                <a:cs typeface="Trebuchet MS"/>
              </a:defRPr>
            </a:lvl2pPr>
            <a:lvl3pPr>
              <a:defRPr sz="1200">
                <a:latin typeface="Trebuchet MS"/>
                <a:cs typeface="Trebuchet MS"/>
              </a:defRPr>
            </a:lvl3pPr>
            <a:lvl4pPr>
              <a:defRPr sz="1200">
                <a:latin typeface="Trebuchet MS"/>
                <a:cs typeface="Trebuchet MS"/>
              </a:defRPr>
            </a:lvl4pPr>
            <a:lvl5pPr>
              <a:defRPr sz="12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 ajouter du texte ou insérer un élément </a:t>
            </a:r>
          </a:p>
        </p:txBody>
      </p:sp>
    </p:spTree>
    <p:extLst>
      <p:ext uri="{BB962C8B-B14F-4D97-AF65-F5344CB8AC3E}">
        <p14:creationId xmlns:p14="http://schemas.microsoft.com/office/powerpoint/2010/main" val="5798859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contenu 3"/>
          <p:cNvSpPr>
            <a:spLocks noGrp="1" noChangeArrowheads="1"/>
          </p:cNvSpPr>
          <p:nvPr>
            <p:ph idx="1"/>
          </p:nvPr>
        </p:nvSpPr>
        <p:spPr bwMode="auto">
          <a:xfrm>
            <a:off x="971550" y="1409700"/>
            <a:ext cx="7715250" cy="289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Premier niveau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</a:p>
        </p:txBody>
      </p:sp>
      <p:sp>
        <p:nvSpPr>
          <p:cNvPr id="6" name="Espace réservé du pied de page 1">
            <a:extLst>
              <a:ext uri="{FF2B5EF4-FFF2-40B4-BE49-F238E27FC236}">
                <a16:creationId xmlns:a16="http://schemas.microsoft.com/office/drawing/2014/main" id="{CFD3BA7A-CFAF-4ADB-87BA-6404ADC711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30674" y="4869657"/>
            <a:ext cx="6091834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75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7" name="Espace réservé du numéro de diapositive 2">
            <a:extLst>
              <a:ext uri="{FF2B5EF4-FFF2-40B4-BE49-F238E27FC236}">
                <a16:creationId xmlns:a16="http://schemas.microsoft.com/office/drawing/2014/main" id="{595022BD-C378-4F61-B426-0CD6A3C37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23301" y="4869657"/>
            <a:ext cx="52070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bg1"/>
                </a:solidFill>
                <a:latin typeface="+mn-lt"/>
              </a:defRPr>
            </a:lvl1pPr>
          </a:lstStyle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56246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pied de page 1">
            <a:extLst>
              <a:ext uri="{FF2B5EF4-FFF2-40B4-BE49-F238E27FC236}">
                <a16:creationId xmlns:a16="http://schemas.microsoft.com/office/drawing/2014/main" id="{CFD3BA7A-CFAF-4ADB-87BA-6404ADC711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30674" y="4869657"/>
            <a:ext cx="6091834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75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4" name="Espace réservé du numéro de diapositive 2">
            <a:extLst>
              <a:ext uri="{FF2B5EF4-FFF2-40B4-BE49-F238E27FC236}">
                <a16:creationId xmlns:a16="http://schemas.microsoft.com/office/drawing/2014/main" id="{595022BD-C378-4F61-B426-0CD6A3C37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23301" y="4869657"/>
            <a:ext cx="52070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bg1"/>
                </a:solidFill>
                <a:latin typeface="+mn-lt"/>
              </a:defRPr>
            </a:lvl1pPr>
          </a:lstStyle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18943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. COUV-RF-Fond cou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77FBD36F-EC78-334E-B64B-D7A41F91E7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" y="118786"/>
            <a:ext cx="1036772" cy="93893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A5077B1-E734-F842-835D-1C544433B554}"/>
              </a:ext>
            </a:extLst>
          </p:cNvPr>
          <p:cNvSpPr/>
          <p:nvPr userDrawn="1"/>
        </p:nvSpPr>
        <p:spPr>
          <a:xfrm>
            <a:off x="494110" y="1203742"/>
            <a:ext cx="8649890" cy="3492083"/>
          </a:xfrm>
          <a:prstGeom prst="rect">
            <a:avLst/>
          </a:prstGeom>
          <a:solidFill>
            <a:srgbClr val="071E4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93548C19-04A5-8C4F-B3D1-B455B5F53F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6031" y="1901899"/>
            <a:ext cx="4033880" cy="93897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fr-FR" sz="3000" b="1" i="0" kern="0" cap="all" baseline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CLIQUEZ POUR </a:t>
            </a:r>
            <a:br>
              <a:rPr lang="fr-FR" dirty="0"/>
            </a:br>
            <a:r>
              <a:rPr lang="fr-FR" dirty="0" err="1"/>
              <a:t>ModifieR</a:t>
            </a:r>
            <a:r>
              <a:rPr lang="fr-FR" dirty="0"/>
              <a:t> le titre</a:t>
            </a:r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C6820B23-0CC6-3544-86BC-7A13B7E1DB57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266033" y="2978575"/>
            <a:ext cx="4040188" cy="479822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fr-FR" sz="1575" b="0" i="0" kern="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342866" indent="0">
              <a:buNone/>
              <a:defRPr sz="1500" b="1"/>
            </a:lvl2pPr>
            <a:lvl3pPr marL="685732" indent="0">
              <a:buNone/>
              <a:defRPr sz="1350" b="1"/>
            </a:lvl3pPr>
            <a:lvl4pPr marL="1028598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5" indent="0">
              <a:buNone/>
              <a:defRPr sz="1200" b="1"/>
            </a:lvl7pPr>
            <a:lvl8pPr marL="2400060" indent="0">
              <a:buNone/>
              <a:defRPr sz="1200" b="1"/>
            </a:lvl8pPr>
            <a:lvl9pPr marL="2742926" indent="0">
              <a:buNone/>
              <a:defRPr sz="1200" b="1"/>
            </a:lvl9pPr>
          </a:lstStyle>
          <a:p>
            <a:pPr lvl="0"/>
            <a:r>
              <a:rPr lang="fr-FR" dirty="0"/>
              <a:t>Cliquez pour modifier le sous-titre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E8EE7ACF-9711-4610-A4D3-ECAABB34AF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422" y="420630"/>
            <a:ext cx="1136700" cy="75259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1D285E1-67D9-420A-9610-D078713CCCD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4809763"/>
            <a:ext cx="668608" cy="200259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81397C53-F3CC-4434-AB5E-85DB4BF2A1B0}"/>
              </a:ext>
            </a:extLst>
          </p:cNvPr>
          <p:cNvSpPr txBox="1"/>
          <p:nvPr userDrawn="1"/>
        </p:nvSpPr>
        <p:spPr>
          <a:xfrm rot="16200000">
            <a:off x="-443673" y="4208644"/>
            <a:ext cx="133102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IRSN/FRM-296 </a:t>
            </a:r>
            <a:r>
              <a:rPr lang="fr-FR" sz="6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ind</a:t>
            </a:r>
            <a:r>
              <a:rPr lang="fr-FR" sz="6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. 06</a:t>
            </a:r>
          </a:p>
        </p:txBody>
      </p:sp>
    </p:spTree>
    <p:extLst>
      <p:ext uri="{BB962C8B-B14F-4D97-AF65-F5344CB8AC3E}">
        <p14:creationId xmlns:p14="http://schemas.microsoft.com/office/powerpoint/2010/main" val="314979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Titre, sous-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80C18F-9A7B-7147-8C94-E13429072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E9D86B4-466B-BD42-92B8-4D73954B489B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580441" y="1654175"/>
            <a:ext cx="174625" cy="373062"/>
            <a:chOff x="507" y="1029"/>
            <a:chExt cx="110" cy="235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1183BF54-D0A0-674B-A734-F560D03A7A5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507" y="1029"/>
              <a:ext cx="11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4D06D18C-DB51-484B-BBAF-24F14FDB84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21" y="1042"/>
              <a:ext cx="99" cy="211"/>
            </a:xfrm>
            <a:custGeom>
              <a:avLst/>
              <a:gdLst>
                <a:gd name="T0" fmla="*/ 381 w 381"/>
                <a:gd name="T1" fmla="*/ 825 h 825"/>
                <a:gd name="T2" fmla="*/ 381 w 381"/>
                <a:gd name="T3" fmla="*/ 825 h 825"/>
                <a:gd name="T4" fmla="*/ 0 w 381"/>
                <a:gd name="T5" fmla="*/ 825 h 825"/>
                <a:gd name="T6" fmla="*/ 0 w 381"/>
                <a:gd name="T7" fmla="*/ 0 h 825"/>
                <a:gd name="T8" fmla="*/ 375 w 381"/>
                <a:gd name="T9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1" h="825">
                  <a:moveTo>
                    <a:pt x="381" y="825"/>
                  </a:moveTo>
                  <a:lnTo>
                    <a:pt x="381" y="825"/>
                  </a:lnTo>
                  <a:lnTo>
                    <a:pt x="0" y="825"/>
                  </a:lnTo>
                  <a:lnTo>
                    <a:pt x="0" y="0"/>
                  </a:lnTo>
                  <a:lnTo>
                    <a:pt x="375" y="0"/>
                  </a:lnTo>
                </a:path>
              </a:pathLst>
            </a:custGeom>
            <a:noFill/>
            <a:ln w="444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EB5E69F-633C-452A-8B2B-0E249B9A463E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27E546-88E3-4851-9A6E-08837991BC2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A9CA8B37-30B9-4C7E-B723-2AEF940CEAB3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872730" y="1843087"/>
            <a:ext cx="7749778" cy="2700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EAFB813-0B68-41D3-9012-C51E8794335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73125" y="1275164"/>
            <a:ext cx="7749381" cy="396000"/>
          </a:xfrm>
          <a:noFill/>
        </p:spPr>
        <p:txBody>
          <a:bodyPr lIns="72000" tIns="72000" anchor="t">
            <a:noAutofit/>
          </a:bodyPr>
          <a:lstStyle>
            <a:lvl1pPr marL="182563" indent="-182563">
              <a:buClrTx/>
              <a:buSzPct val="130000"/>
              <a:buFont typeface="Segoe UI Symbol" panose="020B0502040204020203" pitchFamily="34" charset="0"/>
              <a:buChar char="["/>
              <a:defRPr sz="1425" b="1" cap="all" baseline="0">
                <a:solidFill>
                  <a:schemeClr val="accent3"/>
                </a:solidFill>
              </a:defRPr>
            </a:lvl1pPr>
            <a:lvl2pPr marL="135719" indent="0">
              <a:buFont typeface="Arial" panose="020B0604020202020204" pitchFamily="34" charset="0"/>
              <a:buNone/>
              <a:defRPr/>
            </a:lvl2pPr>
            <a:lvl3pPr marL="269057" indent="0">
              <a:buNone/>
              <a:defRPr/>
            </a:lvl3pPr>
            <a:lvl4pPr marL="404773" indent="0">
              <a:buNone/>
              <a:defRPr/>
            </a:lvl4pPr>
            <a:lvl5pPr marL="538109" indent="0">
              <a:buNone/>
              <a:defRPr/>
            </a:lvl5pPr>
          </a:lstStyle>
          <a:p>
            <a:pPr lvl="0"/>
            <a:r>
              <a:rPr lang="fr-FR" dirty="0"/>
              <a:t>Cliquez pour ajouter un sous-titre (1 seule ligne)</a:t>
            </a:r>
          </a:p>
        </p:txBody>
      </p:sp>
    </p:spTree>
    <p:extLst>
      <p:ext uri="{BB962C8B-B14F-4D97-AF65-F5344CB8AC3E}">
        <p14:creationId xmlns:p14="http://schemas.microsoft.com/office/powerpoint/2010/main" val="34435616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. COUV-sans RF-Fond cou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68B5CD4-1270-4145-89EB-D4BF2E8DBD56}"/>
              </a:ext>
            </a:extLst>
          </p:cNvPr>
          <p:cNvSpPr/>
          <p:nvPr userDrawn="1"/>
        </p:nvSpPr>
        <p:spPr>
          <a:xfrm>
            <a:off x="494110" y="1203742"/>
            <a:ext cx="8649890" cy="3476768"/>
          </a:xfrm>
          <a:prstGeom prst="rect">
            <a:avLst/>
          </a:prstGeom>
          <a:solidFill>
            <a:srgbClr val="071E4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23DBDE32-FF5A-4816-B364-7CC2247E1F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06" y="283470"/>
            <a:ext cx="1136700" cy="752596"/>
          </a:xfrm>
          <a:prstGeom prst="rect">
            <a:avLst/>
          </a:prstGeom>
        </p:spPr>
      </p:pic>
      <p:sp>
        <p:nvSpPr>
          <p:cNvPr id="7" name="Titre 4">
            <a:extLst>
              <a:ext uri="{FF2B5EF4-FFF2-40B4-BE49-F238E27FC236}">
                <a16:creationId xmlns:a16="http://schemas.microsoft.com/office/drawing/2014/main" id="{AD4CEDC0-F0B4-44D9-8532-86A478858E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6031" y="1901899"/>
            <a:ext cx="4033880" cy="93897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fr-FR" sz="3000" b="1" i="0" kern="0" cap="all" baseline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CLIQUEZ POUR </a:t>
            </a:r>
            <a:br>
              <a:rPr lang="fr-FR" dirty="0"/>
            </a:br>
            <a:r>
              <a:rPr lang="fr-FR" dirty="0" err="1"/>
              <a:t>ModifieR</a:t>
            </a:r>
            <a:r>
              <a:rPr lang="fr-FR" dirty="0"/>
              <a:t> le titre</a:t>
            </a: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56D361A2-EA8E-43A0-AF00-8A8828301D29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266033" y="2978575"/>
            <a:ext cx="4040188" cy="479822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fr-FR" sz="1575" b="0" i="0" kern="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342866" indent="0">
              <a:buNone/>
              <a:defRPr sz="1500" b="1"/>
            </a:lvl2pPr>
            <a:lvl3pPr marL="685732" indent="0">
              <a:buNone/>
              <a:defRPr sz="1350" b="1"/>
            </a:lvl3pPr>
            <a:lvl4pPr marL="1028598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5" indent="0">
              <a:buNone/>
              <a:defRPr sz="1200" b="1"/>
            </a:lvl7pPr>
            <a:lvl8pPr marL="2400060" indent="0">
              <a:buNone/>
              <a:defRPr sz="1200" b="1"/>
            </a:lvl8pPr>
            <a:lvl9pPr marL="2742926" indent="0">
              <a:buNone/>
              <a:defRPr sz="1200" b="1"/>
            </a:lvl9pPr>
          </a:lstStyle>
          <a:p>
            <a:pPr lvl="0"/>
            <a:r>
              <a:rPr lang="fr-FR" dirty="0"/>
              <a:t>Cliquez pour modifier le sous-titre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88A558F0-7CF6-4B5F-9B16-D1597AA288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4809763"/>
            <a:ext cx="668608" cy="200259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84288C11-4D8D-4B2A-9089-E89D568DF032}"/>
              </a:ext>
            </a:extLst>
          </p:cNvPr>
          <p:cNvSpPr txBox="1"/>
          <p:nvPr userDrawn="1"/>
        </p:nvSpPr>
        <p:spPr>
          <a:xfrm rot="16200000">
            <a:off x="-443673" y="4208644"/>
            <a:ext cx="133102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IRSN/FRM-296 </a:t>
            </a:r>
            <a:r>
              <a:rPr lang="fr-FR" sz="6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ind</a:t>
            </a:r>
            <a:r>
              <a:rPr lang="fr-FR" sz="6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. 06</a:t>
            </a:r>
          </a:p>
        </p:txBody>
      </p:sp>
    </p:spTree>
    <p:extLst>
      <p:ext uri="{BB962C8B-B14F-4D97-AF65-F5344CB8AC3E}">
        <p14:creationId xmlns:p14="http://schemas.microsoft.com/office/powerpoint/2010/main" val="28382214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. COUV-RF-Fo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341D5EE9-FC71-A646-ABF4-21F1E3E5597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94110" y="1203325"/>
            <a:ext cx="8649890" cy="3492500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0" indent="0" algn="ctr">
              <a:buNone/>
              <a:defRPr sz="1350"/>
            </a:lvl1pPr>
          </a:lstStyle>
          <a:p>
            <a:r>
              <a:rPr lang="fr-FR" dirty="0"/>
              <a:t>Cliquez ou glissez pour ajouter une image de fond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37BB058-14E7-4AFB-9459-D47C80EDC9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" y="118786"/>
            <a:ext cx="1036772" cy="938936"/>
          </a:xfrm>
          <a:prstGeom prst="rect">
            <a:avLst/>
          </a:prstGeom>
        </p:spPr>
      </p:pic>
      <p:sp>
        <p:nvSpPr>
          <p:cNvPr id="10" name="Titre 4">
            <a:extLst>
              <a:ext uri="{FF2B5EF4-FFF2-40B4-BE49-F238E27FC236}">
                <a16:creationId xmlns:a16="http://schemas.microsoft.com/office/drawing/2014/main" id="{F3248ECF-3070-4A6F-A639-39D6E2CE3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6031" y="1901899"/>
            <a:ext cx="4033880" cy="93897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fr-FR" sz="3000" b="1" i="0" kern="0" cap="all" baseline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CLIQUEZ POUR </a:t>
            </a:r>
            <a:br>
              <a:rPr lang="fr-FR" dirty="0"/>
            </a:br>
            <a:r>
              <a:rPr lang="fr-FR" dirty="0" err="1"/>
              <a:t>ModifieR</a:t>
            </a:r>
            <a:r>
              <a:rPr lang="fr-FR" dirty="0"/>
              <a:t> le titre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73690193-E7E8-459C-9FD9-E7C01946BB4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266033" y="2978575"/>
            <a:ext cx="4040188" cy="479822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fr-FR" sz="1575" b="0" i="0" kern="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342866" indent="0">
              <a:buNone/>
              <a:defRPr sz="1500" b="1"/>
            </a:lvl2pPr>
            <a:lvl3pPr marL="685732" indent="0">
              <a:buNone/>
              <a:defRPr sz="1350" b="1"/>
            </a:lvl3pPr>
            <a:lvl4pPr marL="1028598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5" indent="0">
              <a:buNone/>
              <a:defRPr sz="1200" b="1"/>
            </a:lvl7pPr>
            <a:lvl8pPr marL="2400060" indent="0">
              <a:buNone/>
              <a:defRPr sz="1200" b="1"/>
            </a:lvl8pPr>
            <a:lvl9pPr marL="2742926" indent="0">
              <a:buNone/>
              <a:defRPr sz="1200" b="1"/>
            </a:lvl9pPr>
          </a:lstStyle>
          <a:p>
            <a:pPr lvl="0"/>
            <a:r>
              <a:rPr lang="fr-FR" dirty="0"/>
              <a:t>Cliquez pour modifier le sous-titre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DD9BE1FE-BED2-4A47-99A2-C1F74D8C49A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4809763"/>
            <a:ext cx="668608" cy="200259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FA1BC834-C737-4A71-9B6A-73F34E26B39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422" y="420630"/>
            <a:ext cx="1136700" cy="752596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978562FB-DB35-42C6-8B67-1DD0734A6592}"/>
              </a:ext>
            </a:extLst>
          </p:cNvPr>
          <p:cNvSpPr txBox="1"/>
          <p:nvPr userDrawn="1"/>
        </p:nvSpPr>
        <p:spPr>
          <a:xfrm rot="16200000">
            <a:off x="-443673" y="4208644"/>
            <a:ext cx="133102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IRSN/FRM-296 </a:t>
            </a:r>
            <a:r>
              <a:rPr lang="fr-FR" sz="6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ind</a:t>
            </a:r>
            <a:r>
              <a:rPr lang="fr-FR" sz="6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. 06</a:t>
            </a:r>
          </a:p>
        </p:txBody>
      </p:sp>
    </p:spTree>
    <p:extLst>
      <p:ext uri="{BB962C8B-B14F-4D97-AF65-F5344CB8AC3E}">
        <p14:creationId xmlns:p14="http://schemas.microsoft.com/office/powerpoint/2010/main" val="31981306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COUV-sans RF-Fo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341D5EE9-FC71-A646-ABF4-21F1E3E5597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94110" y="1203325"/>
            <a:ext cx="8649890" cy="3492500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0" indent="0" algn="ctr">
              <a:buNone/>
              <a:defRPr sz="1350"/>
            </a:lvl1pPr>
          </a:lstStyle>
          <a:p>
            <a:r>
              <a:rPr lang="fr-FR" dirty="0"/>
              <a:t>Cliquez ou glissez pour ajouter une image de fond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95F7F26-2A4A-4458-A017-FF665DA634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06" y="283470"/>
            <a:ext cx="1136700" cy="752596"/>
          </a:xfrm>
          <a:prstGeom prst="rect">
            <a:avLst/>
          </a:prstGeom>
        </p:spPr>
      </p:pic>
      <p:sp>
        <p:nvSpPr>
          <p:cNvPr id="7" name="Titre 4">
            <a:extLst>
              <a:ext uri="{FF2B5EF4-FFF2-40B4-BE49-F238E27FC236}">
                <a16:creationId xmlns:a16="http://schemas.microsoft.com/office/drawing/2014/main" id="{4FB0DAAC-6527-4047-A0D8-D8E8BB001B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6031" y="1901899"/>
            <a:ext cx="4033880" cy="93897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fr-FR" sz="3000" b="1" i="0" kern="0" cap="all" baseline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CLIQUEZ POUR </a:t>
            </a:r>
            <a:br>
              <a:rPr lang="fr-FR" dirty="0"/>
            </a:br>
            <a:r>
              <a:rPr lang="fr-FR" dirty="0" err="1"/>
              <a:t>ModifieR</a:t>
            </a:r>
            <a:r>
              <a:rPr lang="fr-FR" dirty="0"/>
              <a:t> le titre</a:t>
            </a: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B945DF2E-EC0D-4126-AD2E-9CFB6E06EA7F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266033" y="2978575"/>
            <a:ext cx="4040188" cy="479822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fr-FR" sz="1575" b="0" i="0" kern="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342866" indent="0">
              <a:buNone/>
              <a:defRPr sz="1500" b="1"/>
            </a:lvl2pPr>
            <a:lvl3pPr marL="685732" indent="0">
              <a:buNone/>
              <a:defRPr sz="1350" b="1"/>
            </a:lvl3pPr>
            <a:lvl4pPr marL="1028598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5" indent="0">
              <a:buNone/>
              <a:defRPr sz="1200" b="1"/>
            </a:lvl7pPr>
            <a:lvl8pPr marL="2400060" indent="0">
              <a:buNone/>
              <a:defRPr sz="1200" b="1"/>
            </a:lvl8pPr>
            <a:lvl9pPr marL="2742926" indent="0">
              <a:buNone/>
              <a:defRPr sz="1200" b="1"/>
            </a:lvl9pPr>
          </a:lstStyle>
          <a:p>
            <a:pPr lvl="0"/>
            <a:r>
              <a:rPr lang="fr-FR" dirty="0"/>
              <a:t>Cliquez pour modifier le sous-titre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26625AA0-B610-4C4D-B4EB-18912BA4FA2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4809763"/>
            <a:ext cx="668608" cy="200259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760C650B-FB89-426D-B685-7839561D9804}"/>
              </a:ext>
            </a:extLst>
          </p:cNvPr>
          <p:cNvSpPr txBox="1"/>
          <p:nvPr userDrawn="1"/>
        </p:nvSpPr>
        <p:spPr>
          <a:xfrm rot="16200000">
            <a:off x="-443673" y="4208644"/>
            <a:ext cx="133102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IRSN/FRM-296 </a:t>
            </a:r>
            <a:r>
              <a:rPr lang="fr-FR" sz="6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ind</a:t>
            </a:r>
            <a:r>
              <a:rPr lang="fr-FR" sz="6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. 06</a:t>
            </a:r>
          </a:p>
        </p:txBody>
      </p:sp>
    </p:spTree>
    <p:extLst>
      <p:ext uri="{BB962C8B-B14F-4D97-AF65-F5344CB8AC3E}">
        <p14:creationId xmlns:p14="http://schemas.microsoft.com/office/powerpoint/2010/main" val="192149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Texte - santé et environn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16E087-790D-C443-A64A-E55B062B7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6C653B7-EE87-4B25-AADC-3FB0F2C8FC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79B8803-35D6-4A79-B526-53E23F2822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88C5A09D-22A6-437C-8E7F-E765DB3C47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1pPr>
              <a:buClr>
                <a:schemeClr val="accent6"/>
              </a:buCl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11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Texte - sûreté nuclé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16E087-790D-C443-A64A-E55B062B7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A9EDC7-EA12-4D7D-A129-5237EB768D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C87B3C8-D357-4C09-A821-0B0E801B11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7F57F60B-50F4-42E5-93CE-0D5B15054FD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2730" y="1275162"/>
            <a:ext cx="7749778" cy="3268265"/>
          </a:xfrm>
        </p:spPr>
        <p:txBody>
          <a:bodyPr/>
          <a:lstStyle>
            <a:lvl1pPr>
              <a:buClr>
                <a:schemeClr val="accent5"/>
              </a:buCl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020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Texte - sécurit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16E087-790D-C443-A64A-E55B062B7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A895ABD-43E6-4834-A2D8-FEF02E975C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EECF8DF-1824-4C82-9021-3AC42D266B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contenu 6">
            <a:extLst>
              <a:ext uri="{FF2B5EF4-FFF2-40B4-BE49-F238E27FC236}">
                <a16:creationId xmlns:a16="http://schemas.microsoft.com/office/drawing/2014/main" id="{BC3F56C2-8189-4128-950A-DD0A5336B5A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2730" y="1275162"/>
            <a:ext cx="7749778" cy="3268265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0723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2 colonnes :  sous-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3B0146-EE21-E049-99FA-92F0F5A8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EA1893-4C7A-804C-A1A2-D4F4647D7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2733" y="1143361"/>
            <a:ext cx="3741433" cy="47982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342866" indent="0">
              <a:buNone/>
              <a:defRPr sz="1500" b="1"/>
            </a:lvl2pPr>
            <a:lvl3pPr marL="685732" indent="0">
              <a:buNone/>
              <a:defRPr sz="1350" b="1"/>
            </a:lvl3pPr>
            <a:lvl4pPr marL="1028598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5" indent="0">
              <a:buNone/>
              <a:defRPr sz="1200" b="1"/>
            </a:lvl7pPr>
            <a:lvl8pPr marL="2400060" indent="0">
              <a:buNone/>
              <a:defRPr sz="1200" b="1"/>
            </a:lvl8pPr>
            <a:lvl9pPr marL="2742926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091313E-241A-8740-B18A-AAC6782C8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72042" y="1143361"/>
            <a:ext cx="3750469" cy="47982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342866" indent="0">
              <a:buNone/>
              <a:defRPr sz="1500" b="1"/>
            </a:lvl2pPr>
            <a:lvl3pPr marL="685732" indent="0">
              <a:buNone/>
              <a:defRPr sz="1350" b="1"/>
            </a:lvl3pPr>
            <a:lvl4pPr marL="1028598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5" indent="0">
              <a:buNone/>
              <a:defRPr sz="1200" b="1"/>
            </a:lvl7pPr>
            <a:lvl8pPr marL="2400060" indent="0">
              <a:buNone/>
              <a:defRPr sz="1200" b="1"/>
            </a:lvl8pPr>
            <a:lvl9pPr marL="2742926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41053989-6D27-43C3-9620-3F88B35BA3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9A25ECF1-72A1-400B-BA34-787B9D9819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6">
            <a:extLst>
              <a:ext uri="{FF2B5EF4-FFF2-40B4-BE49-F238E27FC236}">
                <a16:creationId xmlns:a16="http://schemas.microsoft.com/office/drawing/2014/main" id="{D3787338-2B36-47DF-87AC-42D71EF16BC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2730" y="1643066"/>
            <a:ext cx="3749278" cy="290036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u contenu 6">
            <a:extLst>
              <a:ext uri="{FF2B5EF4-FFF2-40B4-BE49-F238E27FC236}">
                <a16:creationId xmlns:a16="http://schemas.microsoft.com/office/drawing/2014/main" id="{1E10EDFD-647C-4D3E-9B92-D76F78B6933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73230" y="1643066"/>
            <a:ext cx="3749278" cy="290036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571149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Sous-titre et 4 idées simp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ADB564-9A81-794F-AD7B-521455CCA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Les missions de DCOM en externe">
            <a:extLst>
              <a:ext uri="{FF2B5EF4-FFF2-40B4-BE49-F238E27FC236}">
                <a16:creationId xmlns:a16="http://schemas.microsoft.com/office/drawing/2014/main" id="{2E2B73AB-0068-3F4B-9BEB-A6185FF0262A}"/>
              </a:ext>
            </a:extLst>
          </p:cNvPr>
          <p:cNvSpPr txBox="1">
            <a:spLocks/>
          </p:cNvSpPr>
          <p:nvPr userDrawn="1"/>
        </p:nvSpPr>
        <p:spPr>
          <a:xfrm>
            <a:off x="5742478" y="1412280"/>
            <a:ext cx="1500188" cy="749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050" tIns="19050" rIns="19050" bIns="19050" anchor="ctr">
            <a:normAutofit/>
          </a:bodyPr>
          <a:lstStyle>
            <a:lvl1pPr marL="0" marR="0" indent="0" algn="l" defTabSz="457200" rtl="0" latinLnBrk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rgbClr val="313D71"/>
                </a:solidFill>
                <a:uFillTx/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ctr"/>
            <a:endParaRPr lang="fr-FR" sz="1100" b="1" dirty="0">
              <a:solidFill>
                <a:srgbClr val="6DAC16"/>
              </a:solidFill>
              <a:latin typeface="Trebuchet MS"/>
              <a:cs typeface="Trebuchet MS"/>
            </a:endParaRPr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532CF2C8-13C9-4AF4-B559-2417414C197B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E7B8263A-DC05-4B19-82FB-422B5CD1CB87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24">
            <a:extLst>
              <a:ext uri="{FF2B5EF4-FFF2-40B4-BE49-F238E27FC236}">
                <a16:creationId xmlns:a16="http://schemas.microsoft.com/office/drawing/2014/main" id="{DE54AA0B-A2BA-42CC-BF43-6816960E96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576388" y="1425569"/>
            <a:ext cx="1863000" cy="7938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buNone/>
              <a:defRPr sz="1800" b="1" cap="all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Espace réservé du texte 24">
            <a:extLst>
              <a:ext uri="{FF2B5EF4-FFF2-40B4-BE49-F238E27FC236}">
                <a16:creationId xmlns:a16="http://schemas.microsoft.com/office/drawing/2014/main" id="{66B1C8D4-F341-4502-AC40-05C3001A4788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660150" y="3094920"/>
            <a:ext cx="1863000" cy="7938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buNone/>
              <a:defRPr sz="1800" b="1" cap="all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3" name="Espace réservé du texte 24">
            <a:extLst>
              <a:ext uri="{FF2B5EF4-FFF2-40B4-BE49-F238E27FC236}">
                <a16:creationId xmlns:a16="http://schemas.microsoft.com/office/drawing/2014/main" id="{072A72FA-9855-4C36-8CC8-545D8678BE65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576388" y="3094920"/>
            <a:ext cx="1863000" cy="7938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buNone/>
              <a:defRPr sz="1800" b="1" cap="all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Espace réservé du texte 24">
            <a:extLst>
              <a:ext uri="{FF2B5EF4-FFF2-40B4-BE49-F238E27FC236}">
                <a16:creationId xmlns:a16="http://schemas.microsoft.com/office/drawing/2014/main" id="{3903830D-EB5C-424F-9E24-2A3BF3F72D5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660150" y="1425569"/>
            <a:ext cx="1863000" cy="7938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marL="0" indent="0" algn="ctr">
              <a:buNone/>
              <a:defRPr sz="1800" b="1" cap="all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Espace réservé du texte 5">
            <a:extLst>
              <a:ext uri="{FF2B5EF4-FFF2-40B4-BE49-F238E27FC236}">
                <a16:creationId xmlns:a16="http://schemas.microsoft.com/office/drawing/2014/main" id="{6352038A-EE3A-48D5-93EE-6169C7493A9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2726197" y="2336350"/>
            <a:ext cx="3618548" cy="642211"/>
          </a:xfrm>
          <a:noFill/>
        </p:spPr>
        <p:txBody>
          <a:bodyPr lIns="90000" tIns="90000" rIns="90000" bIns="90000" anchor="ctr"/>
          <a:lstStyle>
            <a:lvl1pPr marL="0" indent="0" algn="ctr">
              <a:buNone/>
              <a:defRPr sz="2100" b="1" cap="all" baseline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7412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Sous-titre et 4 idées développé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8EC064-D793-444D-86F1-49EE2AC31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u texte 6">
            <a:extLst>
              <a:ext uri="{FF2B5EF4-FFF2-40B4-BE49-F238E27FC236}">
                <a16:creationId xmlns:a16="http://schemas.microsoft.com/office/drawing/2014/main" id="{A961EFA3-5281-9D47-B3F2-F43CE09028E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2175" y="1117601"/>
            <a:ext cx="1838325" cy="1312863"/>
          </a:xfrm>
          <a:prstGeom prst="rect">
            <a:avLst/>
          </a:prstGeom>
        </p:spPr>
        <p:txBody>
          <a:bodyPr vert="horz" anchor="ctr"/>
          <a:lstStyle>
            <a:lvl1pPr marL="0" indent="0" algn="r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None/>
              <a:defRPr sz="11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5A7C9C5-1C8E-9C45-BD4A-B682E4DA102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92175" y="3194255"/>
            <a:ext cx="1838325" cy="1312863"/>
          </a:xfrm>
          <a:prstGeom prst="rect">
            <a:avLst/>
          </a:prstGeom>
        </p:spPr>
        <p:txBody>
          <a:bodyPr vert="horz" anchor="ctr"/>
          <a:lstStyle>
            <a:lvl1pPr marL="0" indent="0" algn="r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None/>
              <a:defRPr sz="11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E45B8230-2978-F846-B437-6A5A8615E4C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33022" y="3194255"/>
            <a:ext cx="1790278" cy="131286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None/>
              <a:defRPr sz="11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8BD71160-6098-3645-9A25-7D43B59DCD7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833022" y="1114618"/>
            <a:ext cx="1790278" cy="131286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None/>
              <a:defRPr sz="11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304014CE-8A90-1740-A6DD-02F8BCBC7E07}"/>
              </a:ext>
            </a:extLst>
          </p:cNvPr>
          <p:cNvCxnSpPr>
            <a:cxnSpLocks/>
          </p:cNvCxnSpPr>
          <p:nvPr userDrawn="1"/>
        </p:nvCxnSpPr>
        <p:spPr>
          <a:xfrm>
            <a:off x="2743689" y="1146826"/>
            <a:ext cx="0" cy="1179457"/>
          </a:xfrm>
          <a:prstGeom prst="line">
            <a:avLst/>
          </a:prstGeom>
          <a:noFill/>
          <a:ln w="107950" cap="flat">
            <a:solidFill>
              <a:schemeClr val="bg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2F936F1A-6C81-2444-B1F4-56F42AECD1DB}"/>
              </a:ext>
            </a:extLst>
          </p:cNvPr>
          <p:cNvCxnSpPr>
            <a:cxnSpLocks/>
          </p:cNvCxnSpPr>
          <p:nvPr userDrawn="1"/>
        </p:nvCxnSpPr>
        <p:spPr>
          <a:xfrm>
            <a:off x="6757350" y="1138514"/>
            <a:ext cx="0" cy="1179457"/>
          </a:xfrm>
          <a:prstGeom prst="line">
            <a:avLst/>
          </a:prstGeom>
          <a:noFill/>
          <a:ln w="107950" cap="flat">
            <a:solidFill>
              <a:schemeClr val="bg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BB6706CD-A96D-B94F-9B9B-2671DA871281}"/>
              </a:ext>
            </a:extLst>
          </p:cNvPr>
          <p:cNvCxnSpPr>
            <a:cxnSpLocks/>
          </p:cNvCxnSpPr>
          <p:nvPr userDrawn="1"/>
        </p:nvCxnSpPr>
        <p:spPr>
          <a:xfrm>
            <a:off x="6757350" y="3249947"/>
            <a:ext cx="0" cy="1179457"/>
          </a:xfrm>
          <a:prstGeom prst="line">
            <a:avLst/>
          </a:prstGeom>
          <a:noFill/>
          <a:ln w="107950" cap="flat">
            <a:solidFill>
              <a:schemeClr val="bg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8C2EB8E9-0FED-1E4E-94A6-C0FF9B27779F}"/>
              </a:ext>
            </a:extLst>
          </p:cNvPr>
          <p:cNvCxnSpPr>
            <a:cxnSpLocks/>
          </p:cNvCxnSpPr>
          <p:nvPr userDrawn="1"/>
        </p:nvCxnSpPr>
        <p:spPr>
          <a:xfrm>
            <a:off x="2743689" y="3299823"/>
            <a:ext cx="0" cy="1179457"/>
          </a:xfrm>
          <a:prstGeom prst="line">
            <a:avLst/>
          </a:prstGeom>
          <a:noFill/>
          <a:ln w="107950" cap="flat">
            <a:solidFill>
              <a:schemeClr val="bg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Espace réservé du pied de page 16">
            <a:extLst>
              <a:ext uri="{FF2B5EF4-FFF2-40B4-BE49-F238E27FC236}">
                <a16:creationId xmlns:a16="http://schemas.microsoft.com/office/drawing/2014/main" id="{AC83AA3C-3363-4E2F-BD7B-E76D73E2C2C6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18" name="Espace réservé du numéro de diapositive 17">
            <a:extLst>
              <a:ext uri="{FF2B5EF4-FFF2-40B4-BE49-F238E27FC236}">
                <a16:creationId xmlns:a16="http://schemas.microsoft.com/office/drawing/2014/main" id="{1F4668BC-F790-432A-A1C1-3F49FEE874F0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9" name="Espace réservé du texte 5">
            <a:extLst>
              <a:ext uri="{FF2B5EF4-FFF2-40B4-BE49-F238E27FC236}">
                <a16:creationId xmlns:a16="http://schemas.microsoft.com/office/drawing/2014/main" id="{3EE5089F-CB31-4043-8849-A6847904543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2969596" y="2655973"/>
            <a:ext cx="3568187" cy="300326"/>
          </a:xfrm>
          <a:solidFill>
            <a:schemeClr val="accent2"/>
          </a:solidFill>
        </p:spPr>
        <p:txBody>
          <a:bodyPr lIns="90000" tIns="90000" rIns="90000" bIns="90000" anchor="ctr"/>
          <a:lstStyle>
            <a:lvl1pPr marL="0" indent="0" algn="ctr">
              <a:buNone/>
              <a:defRPr sz="15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Espace réservé du texte 22">
            <a:extLst>
              <a:ext uri="{FF2B5EF4-FFF2-40B4-BE49-F238E27FC236}">
                <a16:creationId xmlns:a16="http://schemas.microsoft.com/office/drawing/2014/main" id="{493C6FFC-76D5-4E6C-9342-3DCE7E2516D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962672" y="1052969"/>
            <a:ext cx="1440000" cy="1440000"/>
          </a:xfrm>
          <a:solidFill>
            <a:schemeClr val="accent3"/>
          </a:solidFill>
          <a:ln>
            <a:noFill/>
          </a:ln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1100" b="0">
                <a:solidFill>
                  <a:schemeClr val="bg1"/>
                </a:solidFill>
              </a:defRPr>
            </a:lvl1pPr>
            <a:lvl2pPr marL="135719" indent="0">
              <a:buNone/>
              <a:defRPr>
                <a:solidFill>
                  <a:schemeClr val="bg1"/>
                </a:solidFill>
              </a:defRPr>
            </a:lvl2pPr>
            <a:lvl3pPr marL="269054" indent="0">
              <a:buNone/>
              <a:defRPr>
                <a:solidFill>
                  <a:schemeClr val="bg1"/>
                </a:solidFill>
              </a:defRPr>
            </a:lvl3pPr>
            <a:lvl4pPr marL="404771" indent="0">
              <a:buNone/>
              <a:defRPr>
                <a:solidFill>
                  <a:schemeClr val="bg1"/>
                </a:solidFill>
              </a:defRPr>
            </a:lvl4pPr>
            <a:lvl5pPr marL="53810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Espace réservé du texte 22">
            <a:extLst>
              <a:ext uri="{FF2B5EF4-FFF2-40B4-BE49-F238E27FC236}">
                <a16:creationId xmlns:a16="http://schemas.microsoft.com/office/drawing/2014/main" id="{FA764495-5C11-4582-A766-8222DD4F536B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5105797" y="1052969"/>
            <a:ext cx="1440000" cy="1440000"/>
          </a:xfrm>
          <a:solidFill>
            <a:schemeClr val="accent3"/>
          </a:solidFill>
          <a:ln>
            <a:noFill/>
          </a:ln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1100" b="0">
                <a:solidFill>
                  <a:schemeClr val="bg1"/>
                </a:solidFill>
              </a:defRPr>
            </a:lvl1pPr>
            <a:lvl2pPr marL="135719" indent="0">
              <a:buNone/>
              <a:defRPr>
                <a:solidFill>
                  <a:schemeClr val="bg1"/>
                </a:solidFill>
              </a:defRPr>
            </a:lvl2pPr>
            <a:lvl3pPr marL="269054" indent="0">
              <a:buNone/>
              <a:defRPr>
                <a:solidFill>
                  <a:schemeClr val="bg1"/>
                </a:solidFill>
              </a:defRPr>
            </a:lvl3pPr>
            <a:lvl4pPr marL="404771" indent="0">
              <a:buNone/>
              <a:defRPr>
                <a:solidFill>
                  <a:schemeClr val="bg1"/>
                </a:solidFill>
              </a:defRPr>
            </a:lvl4pPr>
            <a:lvl5pPr marL="53810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Espace réservé du texte 22">
            <a:extLst>
              <a:ext uri="{FF2B5EF4-FFF2-40B4-BE49-F238E27FC236}">
                <a16:creationId xmlns:a16="http://schemas.microsoft.com/office/drawing/2014/main" id="{066890BF-A76F-4307-B112-DFCEE629901C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2962672" y="3103425"/>
            <a:ext cx="1440000" cy="1440000"/>
          </a:xfrm>
          <a:solidFill>
            <a:schemeClr val="accent3"/>
          </a:solidFill>
          <a:ln>
            <a:noFill/>
          </a:ln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1100" b="0">
                <a:solidFill>
                  <a:schemeClr val="bg1"/>
                </a:solidFill>
              </a:defRPr>
            </a:lvl1pPr>
            <a:lvl2pPr marL="135719" indent="0">
              <a:buNone/>
              <a:defRPr>
                <a:solidFill>
                  <a:schemeClr val="bg1"/>
                </a:solidFill>
              </a:defRPr>
            </a:lvl2pPr>
            <a:lvl3pPr marL="269054" indent="0">
              <a:buNone/>
              <a:defRPr>
                <a:solidFill>
                  <a:schemeClr val="bg1"/>
                </a:solidFill>
              </a:defRPr>
            </a:lvl3pPr>
            <a:lvl4pPr marL="404771" indent="0">
              <a:buNone/>
              <a:defRPr>
                <a:solidFill>
                  <a:schemeClr val="bg1"/>
                </a:solidFill>
              </a:defRPr>
            </a:lvl4pPr>
            <a:lvl5pPr marL="53810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151300C3-9B0D-4078-8FA0-4C98BD5A4526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5105797" y="3103425"/>
            <a:ext cx="1440000" cy="1440000"/>
          </a:xfrm>
          <a:solidFill>
            <a:schemeClr val="accent3"/>
          </a:solidFill>
          <a:ln>
            <a:noFill/>
          </a:ln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1100" b="0">
                <a:solidFill>
                  <a:schemeClr val="bg1"/>
                </a:solidFill>
              </a:defRPr>
            </a:lvl1pPr>
            <a:lvl2pPr marL="135719" indent="0">
              <a:buNone/>
              <a:defRPr>
                <a:solidFill>
                  <a:schemeClr val="bg1"/>
                </a:solidFill>
              </a:defRPr>
            </a:lvl2pPr>
            <a:lvl3pPr marL="269054" indent="0">
              <a:buNone/>
              <a:defRPr>
                <a:solidFill>
                  <a:schemeClr val="bg1"/>
                </a:solidFill>
              </a:defRPr>
            </a:lvl3pPr>
            <a:lvl4pPr marL="404771" indent="0">
              <a:buNone/>
              <a:defRPr>
                <a:solidFill>
                  <a:schemeClr val="bg1"/>
                </a:solidFill>
              </a:defRPr>
            </a:lvl4pPr>
            <a:lvl5pPr marL="53810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7862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1DF0FD03-FE41-9E40-85B7-54997E2562D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25116" y="4874419"/>
            <a:ext cx="8218884" cy="2702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altLang="fr-FR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8251" y="338024"/>
            <a:ext cx="7749778" cy="431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 style du titre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2730" y="1275162"/>
            <a:ext cx="7749778" cy="326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Premier niveau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FD3BA7A-CFAF-4ADB-87BA-6404ADC711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30674" y="4869657"/>
            <a:ext cx="6091834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75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95022BD-C378-4F61-B426-0CD6A3C37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23301" y="4869657"/>
            <a:ext cx="52070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bg1"/>
                </a:solidFill>
                <a:latin typeface="+mn-lt"/>
              </a:defRPr>
            </a:lvl1pPr>
          </a:lstStyle>
          <a:p>
            <a:fld id="{3ACCC249-5D5B-4515-B0B4-8C29B88314F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B252CB7-6E58-4178-AFFE-177F9CCDD3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641"/>
          <a:stretch/>
        </p:blipFill>
        <p:spPr>
          <a:xfrm>
            <a:off x="135732" y="4899935"/>
            <a:ext cx="664370" cy="2039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5" r:id="rId2"/>
    <p:sldLayoutId id="2147483780" r:id="rId3"/>
    <p:sldLayoutId id="2147483812" r:id="rId4"/>
    <p:sldLayoutId id="2147483813" r:id="rId5"/>
    <p:sldLayoutId id="2147483814" r:id="rId6"/>
    <p:sldLayoutId id="2147483777" r:id="rId7"/>
    <p:sldLayoutId id="2147483782" r:id="rId8"/>
    <p:sldLayoutId id="2147483784" r:id="rId9"/>
    <p:sldLayoutId id="2147483801" r:id="rId10"/>
    <p:sldLayoutId id="2147483778" r:id="rId11"/>
    <p:sldLayoutId id="2147483788" r:id="rId12"/>
    <p:sldLayoutId id="2147483821" r:id="rId13"/>
    <p:sldLayoutId id="2147483789" r:id="rId14"/>
    <p:sldLayoutId id="2147483790" r:id="rId15"/>
    <p:sldLayoutId id="2147483776" r:id="rId16"/>
    <p:sldLayoutId id="2147483795" r:id="rId17"/>
    <p:sldLayoutId id="2147483796" r:id="rId18"/>
    <p:sldLayoutId id="2147483830" r:id="rId19"/>
    <p:sldLayoutId id="2147483797" r:id="rId20"/>
    <p:sldLayoutId id="2147483798" r:id="rId21"/>
    <p:sldLayoutId id="2147483809" r:id="rId22"/>
    <p:sldLayoutId id="2147483810" r:id="rId23"/>
    <p:sldLayoutId id="2147483811" r:id="rId24"/>
    <p:sldLayoutId id="2147483804" r:id="rId25"/>
    <p:sldLayoutId id="2147483820" r:id="rId26"/>
    <p:sldLayoutId id="2147483826" r:id="rId27"/>
    <p:sldLayoutId id="2147483827" r:id="rId2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 i="0">
          <a:solidFill>
            <a:schemeClr val="accent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5pPr>
      <a:lvl6pPr marL="342866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6pPr>
      <a:lvl7pPr marL="685732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7pPr>
      <a:lvl8pPr marL="102859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8pPr>
      <a:lvl9pPr marL="1371464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9pPr>
    </p:titleStyle>
    <p:bodyStyle>
      <a:lvl1pPr marL="132148" indent="-132148" algn="l" rtl="0" eaLnBrk="1" fontAlgn="base" hangingPunct="1">
        <a:lnSpc>
          <a:spcPct val="100000"/>
        </a:lnSpc>
        <a:spcBef>
          <a:spcPct val="100000"/>
        </a:spcBef>
        <a:spcAft>
          <a:spcPct val="0"/>
        </a:spcAft>
        <a:buClr>
          <a:schemeClr val="accent2"/>
        </a:buClr>
        <a:buSzPct val="75000"/>
        <a:buFont typeface="Arial" charset="0"/>
        <a:buChar char="▌"/>
        <a:defRPr sz="1400" b="0" i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269057" indent="-133338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§"/>
        <a:defRPr sz="1400" b="0" i="0">
          <a:solidFill>
            <a:schemeClr val="tx1"/>
          </a:solidFill>
          <a:latin typeface="Calibri" panose="020F0502020204030204" pitchFamily="34" charset="0"/>
        </a:defRPr>
      </a:lvl2pPr>
      <a:lvl3pPr marL="404773" indent="-135719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SzPct val="90000"/>
        <a:buFont typeface="Wingdings" pitchFamily="2" charset="2"/>
        <a:buChar char="§"/>
        <a:defRPr sz="1400" b="0" i="0">
          <a:solidFill>
            <a:schemeClr val="tx1"/>
          </a:solidFill>
          <a:latin typeface="Calibri" panose="020F0502020204030204" pitchFamily="34" charset="0"/>
        </a:defRPr>
      </a:lvl3pPr>
      <a:lvl4pPr marL="538109" indent="-133338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har char="–"/>
        <a:defRPr sz="1400" b="0" i="0">
          <a:solidFill>
            <a:schemeClr val="tx1"/>
          </a:solidFill>
          <a:latin typeface="Calibri" panose="020F0502020204030204" pitchFamily="34" charset="0"/>
        </a:defRPr>
      </a:lvl4pPr>
      <a:lvl5pPr marL="673827" indent="-135719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har char="»"/>
        <a:defRPr sz="1400" b="0" i="0">
          <a:solidFill>
            <a:schemeClr val="tx1"/>
          </a:solidFill>
          <a:latin typeface="Calibri" panose="020F0502020204030204" pitchFamily="34" charset="0"/>
        </a:defRPr>
      </a:lvl5pPr>
      <a:lvl6pPr marL="1753617" indent="-171434"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096482" indent="-171434"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2439347" indent="-171434"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2782214" indent="-171434"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2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8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4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1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5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0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26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50" userDrawn="1">
          <p15:clr>
            <a:srgbClr val="F26B43"/>
          </p15:clr>
        </p15:guide>
        <p15:guide id="2" pos="5432" userDrawn="1">
          <p15:clr>
            <a:srgbClr val="F26B43"/>
          </p15:clr>
        </p15:guide>
        <p15:guide id="3" orient="horz" pos="803" userDrawn="1">
          <p15:clr>
            <a:srgbClr val="F26B43"/>
          </p15:clr>
        </p15:guide>
        <p15:guide id="4" orient="horz" pos="2862" userDrawn="1">
          <p15:clr>
            <a:srgbClr val="F26B43"/>
          </p15:clr>
        </p15:guide>
        <p15:guide id="5" pos="584" userDrawn="1">
          <p15:clr>
            <a:srgbClr val="F26B43"/>
          </p15:clr>
        </p15:guide>
        <p15:guide id="6" orient="horz" pos="1620" userDrawn="1">
          <p15:clr>
            <a:srgbClr val="F26B43"/>
          </p15:clr>
        </p15:guide>
        <p15:guide id="7" pos="299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940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i="0">
          <a:solidFill>
            <a:srgbClr val="87B1E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5pPr>
      <a:lvl6pPr marL="342866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6pPr>
      <a:lvl7pPr marL="685732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7pPr>
      <a:lvl8pPr marL="1028598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8pPr>
      <a:lvl9pPr marL="1371464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9pPr>
    </p:titleStyle>
    <p:bodyStyle>
      <a:lvl1pPr marL="132148" indent="-132148" algn="l" rtl="0" eaLnBrk="0" fontAlgn="base" hangingPunct="0">
        <a:lnSpc>
          <a:spcPts val="1800"/>
        </a:lnSpc>
        <a:spcBef>
          <a:spcPct val="100000"/>
        </a:spcBef>
        <a:spcAft>
          <a:spcPct val="0"/>
        </a:spcAft>
        <a:buClr>
          <a:schemeClr val="tx2"/>
        </a:buClr>
        <a:buSzPct val="75000"/>
        <a:buFont typeface="Arial" charset="0"/>
        <a:buChar char="▌"/>
        <a:defRPr sz="1575" b="0" i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39300" indent="-132148" algn="l" rtl="0" eaLnBrk="0" fontAlgn="base" hangingPunct="0">
        <a:lnSpc>
          <a:spcPts val="1800"/>
        </a:lnSpc>
        <a:spcBef>
          <a:spcPct val="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§"/>
        <a:defRPr sz="1200" b="0" i="0">
          <a:solidFill>
            <a:schemeClr val="tx1"/>
          </a:solidFill>
          <a:latin typeface="Calibri" panose="020F0502020204030204" pitchFamily="34" charset="0"/>
        </a:defRPr>
      </a:lvl2pPr>
      <a:lvl3pPr marL="798830" indent="-125004" algn="l" rtl="0" eaLnBrk="0" fontAlgn="base" hangingPunct="0">
        <a:lnSpc>
          <a:spcPts val="1800"/>
        </a:lnSpc>
        <a:spcBef>
          <a:spcPct val="0"/>
        </a:spcBef>
        <a:spcAft>
          <a:spcPct val="0"/>
        </a:spcAft>
        <a:buSzPct val="90000"/>
        <a:buFont typeface="Wingdings" pitchFamily="2" charset="2"/>
        <a:buChar char="§"/>
        <a:defRPr sz="1200" b="0" i="0">
          <a:solidFill>
            <a:schemeClr val="tx1"/>
          </a:solidFill>
          <a:latin typeface="Calibri" panose="020F0502020204030204" pitchFamily="34" charset="0"/>
        </a:defRPr>
      </a:lvl3pPr>
      <a:lvl4pPr marL="1104791" indent="-171434" algn="l" rtl="0" eaLnBrk="0" fontAlgn="base" hangingPunct="0">
        <a:lnSpc>
          <a:spcPts val="1800"/>
        </a:lnSpc>
        <a:spcBef>
          <a:spcPct val="0"/>
        </a:spcBef>
        <a:spcAft>
          <a:spcPct val="0"/>
        </a:spcAft>
        <a:buChar char="–"/>
        <a:defRPr sz="1200" b="0" i="0">
          <a:solidFill>
            <a:schemeClr val="tx1"/>
          </a:solidFill>
          <a:latin typeface="Calibri" panose="020F0502020204030204" pitchFamily="34" charset="0"/>
        </a:defRPr>
      </a:lvl4pPr>
      <a:lvl5pPr marL="1410751" indent="-171434" algn="l" rtl="0" eaLnBrk="0" fontAlgn="base" hangingPunct="0">
        <a:lnSpc>
          <a:spcPts val="1800"/>
        </a:lnSpc>
        <a:spcBef>
          <a:spcPct val="0"/>
        </a:spcBef>
        <a:spcAft>
          <a:spcPct val="0"/>
        </a:spcAft>
        <a:buChar char="»"/>
        <a:defRPr sz="1200" b="0" i="0">
          <a:solidFill>
            <a:schemeClr val="tx1"/>
          </a:solidFill>
          <a:latin typeface="Calibri" panose="020F0502020204030204" pitchFamily="34" charset="0"/>
        </a:defRPr>
      </a:lvl5pPr>
      <a:lvl6pPr marL="1753617" indent="-171434" algn="l" rtl="0" fontAlgn="base">
        <a:lnSpc>
          <a:spcPts val="1800"/>
        </a:lnSpc>
        <a:spcBef>
          <a:spcPct val="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096482" indent="-171434" algn="l" rtl="0" fontAlgn="base">
        <a:lnSpc>
          <a:spcPts val="1800"/>
        </a:lnSpc>
        <a:spcBef>
          <a:spcPct val="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2439347" indent="-171434" algn="l" rtl="0" fontAlgn="base">
        <a:lnSpc>
          <a:spcPts val="1800"/>
        </a:lnSpc>
        <a:spcBef>
          <a:spcPct val="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2782214" indent="-171434" algn="l" rtl="0" fontAlgn="base">
        <a:lnSpc>
          <a:spcPts val="1800"/>
        </a:lnSpc>
        <a:spcBef>
          <a:spcPct val="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2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8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4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1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5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0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26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58" userDrawn="1">
          <p15:clr>
            <a:srgbClr val="F26B43"/>
          </p15:clr>
        </p15:guide>
        <p15:guide id="2" pos="311" userDrawn="1">
          <p15:clr>
            <a:srgbClr val="F26B43"/>
          </p15:clr>
        </p15:guide>
        <p15:guide id="3" pos="5414" userDrawn="1">
          <p15:clr>
            <a:srgbClr val="F26B43"/>
          </p15:clr>
        </p15:guide>
        <p15:guide id="4" orient="horz" pos="29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3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ons.wikimedia.org/wiki/File:Question_book-4.svg?uselang=fr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ons.wikimedia.org/wiki/File:Question_book-4.svg?uselang=fr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ons.wikimedia.org/wiki/File:Question_book-4.svg?uselang=fr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BA6B3F1F-A241-47F5-BAC5-FA3ACB05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92" y="1698700"/>
            <a:ext cx="7823262" cy="1591578"/>
          </a:xfrm>
        </p:spPr>
        <p:txBody>
          <a:bodyPr/>
          <a:lstStyle/>
          <a:p>
            <a:pPr algn="ctr"/>
            <a:r>
              <a:rPr lang="fr-FR" dirty="0"/>
              <a:t>Evaluation pour l’HCERES des recherches sur les effets biologiques </a:t>
            </a:r>
            <a:r>
              <a:rPr lang="fr-FR"/>
              <a:t>et sanitaires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1D9E389-6E61-4CAC-99A8-5DC04EED9E26}"/>
              </a:ext>
            </a:extLst>
          </p:cNvPr>
          <p:cNvSpPr txBox="1"/>
          <p:nvPr/>
        </p:nvSpPr>
        <p:spPr>
          <a:xfrm>
            <a:off x="0" y="1257537"/>
            <a:ext cx="73434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cap="all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Risque d’arythmie cardiaque après radiothérapie pour un cancer du sein : </a:t>
            </a:r>
            <a:endParaRPr lang="fr-FR" sz="1800" b="1" dirty="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algn="ctr"/>
            <a:r>
              <a:rPr lang="fr-FR" sz="1800" b="1" cap="all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étude à partir des données médico-administratives de l’Echantillon Généraliste des Bénéficiaires (EGB) du Système National des Données de Santé (SNDS)</a:t>
            </a:r>
            <a:endParaRPr lang="fr-FR" sz="2400" b="1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5AF4B9E-8C9E-4C38-95B7-D4505BC23770}"/>
              </a:ext>
            </a:extLst>
          </p:cNvPr>
          <p:cNvSpPr txBox="1"/>
          <p:nvPr/>
        </p:nvSpPr>
        <p:spPr>
          <a:xfrm>
            <a:off x="333876" y="2956093"/>
            <a:ext cx="5830487" cy="14936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fr-FR" altLang="fr-FR" sz="1600" b="1">
                <a:latin typeface="+mn-lt"/>
              </a:rPr>
              <a:t>MH </a:t>
            </a:r>
            <a:r>
              <a:rPr lang="fr-FR" altLang="fr-FR" sz="1600" b="1" dirty="0">
                <a:latin typeface="+mn-lt"/>
              </a:rPr>
              <a:t>Errahmani </a:t>
            </a:r>
            <a:r>
              <a:rPr lang="fr-FR" sz="1600" b="1" dirty="0">
                <a:effectLst/>
                <a:latin typeface="+mn-lt"/>
                <a:ea typeface="Calibri" panose="020F0502020204030204" pitchFamily="34" charset="0"/>
              </a:rPr>
              <a:t>, J. Thariat, J. Ferrières , L. Panh, M. Locquet M. Lapeyre-Mestre, G. Guernec, M.O. Bernier, S. Boveda, S. Jacob</a:t>
            </a:r>
            <a:endParaRPr lang="fr-FR" altLang="fr-FR" sz="1600" b="1" dirty="0"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4BB032-7D8E-46AF-8B86-F88E28285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3" t="11394" r="4819" b="9341"/>
          <a:stretch>
            <a:fillRect/>
          </a:stretch>
        </p:blipFill>
        <p:spPr bwMode="auto">
          <a:xfrm>
            <a:off x="7310739" y="1260615"/>
            <a:ext cx="179622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E8A818FF-A960-403D-8C42-C690BD8069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4363" y="3199730"/>
            <a:ext cx="2752991" cy="175377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FE2F0943-FD6E-5135-A4A0-23DD6F0451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032" y="10775"/>
            <a:ext cx="2125580" cy="91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12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799"/>
    </mc:Choice>
    <mc:Fallback xmlns="">
      <p:transition spd="slow" advTm="3879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23DF30-2409-4E36-BBE3-438E5718F6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10</a:t>
            </a:fld>
            <a:endParaRPr lang="fr-FR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F5167AE1-E0B1-460D-B5A3-E49A5EFF013E}"/>
              </a:ext>
            </a:extLst>
          </p:cNvPr>
          <p:cNvGrpSpPr/>
          <p:nvPr/>
        </p:nvGrpSpPr>
        <p:grpSpPr>
          <a:xfrm>
            <a:off x="0" y="-24063"/>
            <a:ext cx="9144000" cy="722792"/>
            <a:chOff x="0" y="-17757"/>
            <a:chExt cx="6924583" cy="568172"/>
          </a:xfrm>
        </p:grpSpPr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453CD612-21E8-42C4-9DDB-7A591D368477}"/>
                </a:ext>
              </a:extLst>
            </p:cNvPr>
            <p:cNvGrpSpPr/>
            <p:nvPr/>
          </p:nvGrpSpPr>
          <p:grpSpPr>
            <a:xfrm>
              <a:off x="2308194" y="-17757"/>
              <a:ext cx="4616389" cy="568172"/>
              <a:chOff x="3061918" y="-47136"/>
              <a:chExt cx="6126396" cy="411108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050788F-7CA7-4F1E-B0E7-9AF6044CCFF6}"/>
                  </a:ext>
                </a:extLst>
              </p:cNvPr>
              <p:cNvSpPr/>
              <p:nvPr/>
            </p:nvSpPr>
            <p:spPr>
              <a:xfrm>
                <a:off x="3061918" y="-47136"/>
                <a:ext cx="3063198" cy="411106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MATERIELS ET METHODES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DD9E542-723F-4015-BAD0-FD6F4175B1AC}"/>
                  </a:ext>
                </a:extLst>
              </p:cNvPr>
              <p:cNvSpPr/>
              <p:nvPr/>
            </p:nvSpPr>
            <p:spPr>
              <a:xfrm>
                <a:off x="6125116" y="-47136"/>
                <a:ext cx="3063198" cy="4111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RESULTATS </a:t>
                </a:r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A6ABCD8-BEB5-4C7B-83FD-7A741EF44C26}"/>
                </a:ext>
              </a:extLst>
            </p:cNvPr>
            <p:cNvSpPr/>
            <p:nvPr/>
          </p:nvSpPr>
          <p:spPr>
            <a:xfrm>
              <a:off x="0" y="-17757"/>
              <a:ext cx="2308194" cy="56816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500" b="1" dirty="0">
                  <a:solidFill>
                    <a:schemeClr val="bg1"/>
                  </a:solidFill>
                  <a:latin typeface="Canter Light"/>
                </a:rPr>
                <a:t>CONTEXTE</a:t>
              </a:r>
            </a:p>
          </p:txBody>
        </p:sp>
      </p:grpSp>
      <p:sp>
        <p:nvSpPr>
          <p:cNvPr id="13" name="Titre 1">
            <a:extLst>
              <a:ext uri="{FF2B5EF4-FFF2-40B4-BE49-F238E27FC236}">
                <a16:creationId xmlns:a16="http://schemas.microsoft.com/office/drawing/2014/main" id="{7AFBCF7E-1F69-4A0F-B0D2-98F5A85E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52" y="1084371"/>
            <a:ext cx="8893175" cy="868362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3600" b="1" dirty="0">
                <a:solidFill>
                  <a:schemeClr val="tx1"/>
                </a:solidFill>
                <a:latin typeface="+mn-lt"/>
              </a:rPr>
              <a:t>Identification des pathologies dans l’EGB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94BE8A-EC9B-4A8B-9434-6F9B69764214}"/>
              </a:ext>
            </a:extLst>
          </p:cNvPr>
          <p:cNvSpPr/>
          <p:nvPr/>
        </p:nvSpPr>
        <p:spPr>
          <a:xfrm>
            <a:off x="364357" y="2039989"/>
            <a:ext cx="7824421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066" lvl="1" indent="-45720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000000"/>
                </a:solidFill>
                <a:latin typeface="+mj-lt"/>
              </a:rPr>
              <a:t>Identification </a:t>
            </a:r>
            <a:r>
              <a:rPr lang="fr-FR" sz="2800" b="1" dirty="0">
                <a:solidFill>
                  <a:srgbClr val="000000"/>
                </a:solidFill>
                <a:latin typeface="+mj-lt"/>
              </a:rPr>
              <a:t>Cancer du sein </a:t>
            </a:r>
            <a:r>
              <a:rPr lang="fr-FR" sz="2800" dirty="0">
                <a:solidFill>
                  <a:srgbClr val="000000"/>
                </a:solidFill>
                <a:latin typeface="+mj-lt"/>
              </a:rPr>
              <a:t>à partir des affections longue durée 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q"/>
            </a:pPr>
            <a:endParaRPr lang="fr-FR" sz="2400" dirty="0">
              <a:solidFill>
                <a:srgbClr val="000000"/>
              </a:solidFill>
              <a:latin typeface="+mj-lt"/>
            </a:endParaRPr>
          </a:p>
          <a:p>
            <a:pPr marL="800066" lvl="1" indent="-45720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000000"/>
                </a:solidFill>
                <a:latin typeface="+mj-lt"/>
              </a:rPr>
              <a:t>Identification</a:t>
            </a:r>
            <a:r>
              <a:rPr lang="fr-FR" sz="2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fr-FR" sz="2800" b="1" dirty="0">
                <a:solidFill>
                  <a:srgbClr val="000000"/>
                </a:solidFill>
                <a:latin typeface="+mj-lt"/>
              </a:rPr>
              <a:t>PM</a:t>
            </a:r>
            <a:r>
              <a:rPr lang="fr-FR" sz="2800" dirty="0">
                <a:solidFill>
                  <a:srgbClr val="000000"/>
                </a:solidFill>
                <a:latin typeface="+mj-lt"/>
              </a:rPr>
              <a:t> à partir codes d’hospitalisation</a:t>
            </a:r>
          </a:p>
        </p:txBody>
      </p:sp>
      <p:sp>
        <p:nvSpPr>
          <p:cNvPr id="15" name="Espace réservé du pied de page 22">
            <a:extLst>
              <a:ext uri="{FF2B5EF4-FFF2-40B4-BE49-F238E27FC236}">
                <a16:creationId xmlns:a16="http://schemas.microsoft.com/office/drawing/2014/main" id="{AA05BBEB-42D1-6CFD-1687-5EDB68BA9D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49545" y="4869657"/>
            <a:ext cx="6091834" cy="273844"/>
          </a:xfrm>
        </p:spPr>
        <p:txBody>
          <a:bodyPr/>
          <a:lstStyle/>
          <a:p>
            <a:r>
              <a:rPr lang="fr-FR" sz="900" dirty="0"/>
              <a:t>«IXème Congrès International d’Épidémiologie EPITER-ADELF - 18-20 août 2022»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081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91"/>
    </mc:Choice>
    <mc:Fallback xmlns="">
      <p:transition spd="slow" advTm="221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23DF30-2409-4E36-BBE3-438E5718F6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11</a:t>
            </a:fld>
            <a:endParaRPr lang="fr-FR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D5C922CC-AEB6-41E4-91E9-27338DDAAA1F}"/>
              </a:ext>
            </a:extLst>
          </p:cNvPr>
          <p:cNvGrpSpPr/>
          <p:nvPr/>
        </p:nvGrpSpPr>
        <p:grpSpPr>
          <a:xfrm>
            <a:off x="220436" y="967863"/>
            <a:ext cx="8792935" cy="3702109"/>
            <a:chOff x="220436" y="967863"/>
            <a:chExt cx="8792935" cy="3702109"/>
          </a:xfrm>
        </p:grpSpPr>
        <p:graphicFrame>
          <p:nvGraphicFramePr>
            <p:cNvPr id="13" name="Espace réservé du contenu 4">
              <a:extLst>
                <a:ext uri="{FF2B5EF4-FFF2-40B4-BE49-F238E27FC236}">
                  <a16:creationId xmlns:a16="http://schemas.microsoft.com/office/drawing/2014/main" id="{7F18BBB2-58E5-4AAC-AE40-4A5D42016A16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41823234"/>
                </p:ext>
              </p:extLst>
            </p:nvPr>
          </p:nvGraphicFramePr>
          <p:xfrm>
            <a:off x="220436" y="967863"/>
            <a:ext cx="8792935" cy="370210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7FADF4F4-746A-442B-80E4-450BE8BA2D54}"/>
                </a:ext>
              </a:extLst>
            </p:cNvPr>
            <p:cNvSpPr/>
            <p:nvPr/>
          </p:nvSpPr>
          <p:spPr>
            <a:xfrm>
              <a:off x="2308120" y="2287379"/>
              <a:ext cx="2128519" cy="106307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b="1" dirty="0">
                <a:solidFill>
                  <a:prstClr val="white"/>
                </a:solidFill>
                <a:latin typeface="Calibri Light" panose="020F0302020204030204"/>
              </a:endParaRPr>
            </a:p>
            <a:p>
              <a:pPr algn="ctr"/>
              <a:r>
                <a:rPr lang="fr-FR" sz="1400" b="1" dirty="0">
                  <a:solidFill>
                    <a:prstClr val="white"/>
                  </a:solidFill>
                  <a:latin typeface="Calibri Light" panose="020F0302020204030204"/>
                </a:rPr>
                <a:t>Sans antécédent de cancer du sein</a:t>
              </a:r>
            </a:p>
            <a:p>
              <a:pPr algn="ctr"/>
              <a:endParaRPr lang="fr-FR" sz="1400" dirty="0"/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5B2FA907-9D64-4B0A-9D21-0F234B3E2721}"/>
                </a:ext>
              </a:extLst>
            </p:cNvPr>
            <p:cNvSpPr/>
            <p:nvPr/>
          </p:nvSpPr>
          <p:spPr>
            <a:xfrm>
              <a:off x="4973022" y="2218967"/>
              <a:ext cx="2133399" cy="1063076"/>
            </a:xfrm>
            <a:prstGeom prst="ellipse">
              <a:avLst/>
            </a:prstGeom>
            <a:solidFill>
              <a:srgbClr val="7AA0D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300"/>
                </a:spcAft>
              </a:pPr>
              <a:r>
                <a:rPr lang="fr-FR" sz="1400" b="1" dirty="0">
                  <a:solidFill>
                    <a:prstClr val="white"/>
                  </a:solidFill>
                  <a:latin typeface="Calibri Light" panose="020F0302020204030204"/>
                </a:rPr>
                <a:t>Sans antécédent d’implantation d’un simulateur cardiaque (PM)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B937FBF6-B2A1-C325-ED9E-78AA16407CEA}"/>
              </a:ext>
            </a:extLst>
          </p:cNvPr>
          <p:cNvGrpSpPr/>
          <p:nvPr/>
        </p:nvGrpSpPr>
        <p:grpSpPr>
          <a:xfrm>
            <a:off x="0" y="-24063"/>
            <a:ext cx="9144000" cy="722792"/>
            <a:chOff x="0" y="-17757"/>
            <a:chExt cx="6924583" cy="568172"/>
          </a:xfrm>
        </p:grpSpPr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id="{4ED96819-ED73-26DE-7B23-B1B96D3CBBDB}"/>
                </a:ext>
              </a:extLst>
            </p:cNvPr>
            <p:cNvGrpSpPr/>
            <p:nvPr/>
          </p:nvGrpSpPr>
          <p:grpSpPr>
            <a:xfrm>
              <a:off x="2308194" y="-17757"/>
              <a:ext cx="4616389" cy="568172"/>
              <a:chOff x="3061918" y="-47136"/>
              <a:chExt cx="6126396" cy="411108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2B299D0-D433-87A1-AB4D-9DB52E9DFEF2}"/>
                  </a:ext>
                </a:extLst>
              </p:cNvPr>
              <p:cNvSpPr/>
              <p:nvPr/>
            </p:nvSpPr>
            <p:spPr>
              <a:xfrm>
                <a:off x="3061918" y="-47136"/>
                <a:ext cx="3063198" cy="411106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MATERIELS ET METHODES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AE0A5AB-2EAD-05DC-148E-F096D38B517D}"/>
                  </a:ext>
                </a:extLst>
              </p:cNvPr>
              <p:cNvSpPr/>
              <p:nvPr/>
            </p:nvSpPr>
            <p:spPr>
              <a:xfrm>
                <a:off x="6125116" y="-47136"/>
                <a:ext cx="3063198" cy="4111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RESULTATS </a:t>
                </a:r>
              </a:p>
            </p:txBody>
          </p:sp>
        </p:grp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2389EA9-BB6E-7C07-5839-38919DBE9E7C}"/>
                </a:ext>
              </a:extLst>
            </p:cNvPr>
            <p:cNvSpPr/>
            <p:nvPr/>
          </p:nvSpPr>
          <p:spPr>
            <a:xfrm>
              <a:off x="0" y="-17757"/>
              <a:ext cx="2308194" cy="56816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500" b="1" dirty="0">
                  <a:solidFill>
                    <a:schemeClr val="bg1"/>
                  </a:solidFill>
                  <a:latin typeface="Canter Light"/>
                </a:rPr>
                <a:t>CONTEXTE</a:t>
              </a:r>
            </a:p>
          </p:txBody>
        </p:sp>
      </p:grpSp>
      <p:sp>
        <p:nvSpPr>
          <p:cNvPr id="22" name="Espace réservé du pied de page 22">
            <a:extLst>
              <a:ext uri="{FF2B5EF4-FFF2-40B4-BE49-F238E27FC236}">
                <a16:creationId xmlns:a16="http://schemas.microsoft.com/office/drawing/2014/main" id="{DBB267C3-2C02-95C6-944E-BAD3AF7A65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49545" y="4869657"/>
            <a:ext cx="6091834" cy="273844"/>
          </a:xfrm>
        </p:spPr>
        <p:txBody>
          <a:bodyPr/>
          <a:lstStyle/>
          <a:p>
            <a:r>
              <a:rPr lang="fr-FR" sz="900" dirty="0"/>
              <a:t>«IXème Congrès International d’Épidémiologie EPITER-ADELF - 18-20 août 2022»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909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24"/>
    </mc:Choice>
    <mc:Fallback xmlns="">
      <p:transition spd="slow" advTm="386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23DF30-2409-4E36-BBE3-438E5718F6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12</a:t>
            </a:fld>
            <a:endParaRPr lang="fr-FR" dirty="0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D5FA3C71-2129-4273-B191-0AD5F5204CBD}"/>
              </a:ext>
            </a:extLst>
          </p:cNvPr>
          <p:cNvGrpSpPr/>
          <p:nvPr/>
        </p:nvGrpSpPr>
        <p:grpSpPr>
          <a:xfrm>
            <a:off x="162855" y="874266"/>
            <a:ext cx="8801531" cy="1461497"/>
            <a:chOff x="162855" y="874266"/>
            <a:chExt cx="8801531" cy="146149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081ECBB-82F5-4F76-A686-36B375A91EC5}"/>
                </a:ext>
              </a:extLst>
            </p:cNvPr>
            <p:cNvSpPr/>
            <p:nvPr/>
          </p:nvSpPr>
          <p:spPr>
            <a:xfrm>
              <a:off x="162855" y="874266"/>
              <a:ext cx="880153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fr-FR" sz="2400" b="1" dirty="0"/>
                <a:t>Population des femmes traitées pour un Cancer du Sein, pour chaque année de 2008 à 2016: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01BAB81-3691-4B52-80CC-A5BF5D7B7F2C}"/>
                </a:ext>
              </a:extLst>
            </p:cNvPr>
            <p:cNvSpPr/>
            <p:nvPr/>
          </p:nvSpPr>
          <p:spPr>
            <a:xfrm>
              <a:off x="704099" y="1874098"/>
              <a:ext cx="76581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fr-FR" sz="2400" dirty="0">
                  <a:solidFill>
                    <a:srgbClr val="000000"/>
                  </a:solidFill>
                </a:rPr>
                <a:t>Femmes avec un cancer du sein l’année N 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420AA708-7391-4B08-BAF2-94B2238DBCDD}"/>
              </a:ext>
            </a:extLst>
          </p:cNvPr>
          <p:cNvGrpSpPr/>
          <p:nvPr/>
        </p:nvGrpSpPr>
        <p:grpSpPr>
          <a:xfrm>
            <a:off x="162855" y="2807037"/>
            <a:ext cx="8740588" cy="1462197"/>
            <a:chOff x="162855" y="2776260"/>
            <a:chExt cx="8740588" cy="146219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8B16804-B0D0-412D-BDA1-BBC443E02317}"/>
                </a:ext>
              </a:extLst>
            </p:cNvPr>
            <p:cNvSpPr/>
            <p:nvPr/>
          </p:nvSpPr>
          <p:spPr>
            <a:xfrm>
              <a:off x="162855" y="2776260"/>
              <a:ext cx="874058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fr-FR" sz="2400" b="1" dirty="0"/>
                <a:t>Cohorte longitudinale des Primo Cancer du Sein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AEF825-C084-45C9-BEAF-AA3AF33E1624}"/>
                </a:ext>
              </a:extLst>
            </p:cNvPr>
            <p:cNvSpPr/>
            <p:nvPr/>
          </p:nvSpPr>
          <p:spPr>
            <a:xfrm>
              <a:off x="704099" y="3407460"/>
              <a:ext cx="76581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fr-FR" sz="2400" dirty="0">
                  <a:solidFill>
                    <a:srgbClr val="000000"/>
                  </a:solidFill>
                </a:rPr>
                <a:t>Femmes avec cancer du sein incident entre 2008 et 2016, suivies jusqu’en 2018</a:t>
              </a:r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6443A694-FBE0-C394-320D-CD6B7D6C1A55}"/>
              </a:ext>
            </a:extLst>
          </p:cNvPr>
          <p:cNvGrpSpPr/>
          <p:nvPr/>
        </p:nvGrpSpPr>
        <p:grpSpPr>
          <a:xfrm>
            <a:off x="0" y="-24063"/>
            <a:ext cx="9144000" cy="722792"/>
            <a:chOff x="0" y="-17757"/>
            <a:chExt cx="6924583" cy="568172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A00A8693-B8C2-8E72-B098-6B8AE73C57A1}"/>
                </a:ext>
              </a:extLst>
            </p:cNvPr>
            <p:cNvGrpSpPr/>
            <p:nvPr/>
          </p:nvGrpSpPr>
          <p:grpSpPr>
            <a:xfrm>
              <a:off x="2308194" y="-17757"/>
              <a:ext cx="4616389" cy="568172"/>
              <a:chOff x="3061918" y="-47136"/>
              <a:chExt cx="6126396" cy="411108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D3069C3-23CB-6BA1-E11D-504E5EE0AD59}"/>
                  </a:ext>
                </a:extLst>
              </p:cNvPr>
              <p:cNvSpPr/>
              <p:nvPr/>
            </p:nvSpPr>
            <p:spPr>
              <a:xfrm>
                <a:off x="3061918" y="-47136"/>
                <a:ext cx="3063198" cy="411106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MATERIELS ET METHODES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F5A699B-BB87-1178-D227-1BFDA770146F}"/>
                  </a:ext>
                </a:extLst>
              </p:cNvPr>
              <p:cNvSpPr/>
              <p:nvPr/>
            </p:nvSpPr>
            <p:spPr>
              <a:xfrm>
                <a:off x="6125116" y="-47136"/>
                <a:ext cx="3063198" cy="4111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RESULTATS </a:t>
                </a:r>
              </a:p>
            </p:txBody>
          </p: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13044A2-9AFA-4CC3-6848-62C4FCFC151F}"/>
                </a:ext>
              </a:extLst>
            </p:cNvPr>
            <p:cNvSpPr/>
            <p:nvPr/>
          </p:nvSpPr>
          <p:spPr>
            <a:xfrm>
              <a:off x="0" y="-17757"/>
              <a:ext cx="2308194" cy="56816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500" b="1" dirty="0">
                  <a:solidFill>
                    <a:schemeClr val="bg1"/>
                  </a:solidFill>
                  <a:latin typeface="Canter Light"/>
                </a:rPr>
                <a:t>CONTEXTE</a:t>
              </a:r>
            </a:p>
          </p:txBody>
        </p:sp>
      </p:grpSp>
      <p:sp>
        <p:nvSpPr>
          <p:cNvPr id="24" name="Espace réservé du pied de page 22">
            <a:extLst>
              <a:ext uri="{FF2B5EF4-FFF2-40B4-BE49-F238E27FC236}">
                <a16:creationId xmlns:a16="http://schemas.microsoft.com/office/drawing/2014/main" id="{F05D3484-3BA6-8C57-58AA-C7BA96CF2A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49545" y="4869657"/>
            <a:ext cx="6091834" cy="273844"/>
          </a:xfrm>
        </p:spPr>
        <p:txBody>
          <a:bodyPr/>
          <a:lstStyle/>
          <a:p>
            <a:r>
              <a:rPr lang="fr-FR" sz="900" dirty="0"/>
              <a:t>«IXème Congrès International d’Épidémiologie EPITER-ADELF - 18-20 août 2022»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191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118"/>
    </mc:Choice>
    <mc:Fallback xmlns="">
      <p:transition spd="slow" advTm="331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23DF30-2409-4E36-BBE3-438E5718F6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13</a:t>
            </a:fld>
            <a:endParaRPr lang="fr-FR" dirty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BC99C7E8-3EB2-43B6-B8DB-784F3EADD523}"/>
              </a:ext>
            </a:extLst>
          </p:cNvPr>
          <p:cNvGrpSpPr/>
          <p:nvPr/>
        </p:nvGrpSpPr>
        <p:grpSpPr>
          <a:xfrm>
            <a:off x="152399" y="891804"/>
            <a:ext cx="8839202" cy="1737186"/>
            <a:chOff x="152399" y="891804"/>
            <a:chExt cx="8839202" cy="1737186"/>
          </a:xfrm>
        </p:grpSpPr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26DF830F-7195-47D1-BE3E-74A0CE0F7B9E}"/>
                </a:ext>
              </a:extLst>
            </p:cNvPr>
            <p:cNvSpPr txBox="1"/>
            <p:nvPr/>
          </p:nvSpPr>
          <p:spPr>
            <a:xfrm>
              <a:off x="152399" y="891804"/>
              <a:ext cx="8839202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 algn="just">
                <a:buFont typeface="Wingdings" panose="05000000000000000000" pitchFamily="2" charset="2"/>
                <a:buChar char="q"/>
              </a:pPr>
              <a:r>
                <a:rPr lang="fr-FR" sz="2000" b="1" dirty="0"/>
                <a:t>Calcul des Taux d’incidence annuels de  PM dans population référence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22954697-DB05-415F-A155-4E71DF9BC6DB}"/>
                </a:ext>
              </a:extLst>
            </p:cNvPr>
            <p:cNvSpPr txBox="1"/>
            <p:nvPr/>
          </p:nvSpPr>
          <p:spPr>
            <a:xfrm>
              <a:off x="283632" y="1613327"/>
              <a:ext cx="8576735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800100" lvl="1" indent="-342900" algn="just">
                <a:buFont typeface="Wingdings" panose="05000000000000000000" pitchFamily="2" charset="2"/>
                <a:buChar char="Ø"/>
              </a:pPr>
              <a:r>
                <a:rPr lang="fr-FR" sz="2000" dirty="0">
                  <a:latin typeface="+mn-lt"/>
                </a:rPr>
                <a:t>Pour chaque année de 2008 à 2018: Rapport du nombre de cas d’implantation de PM l’année N/ nombre de PA l’année N, avec structure d’âge</a:t>
              </a: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62BEC54E-394C-4B42-A81B-214C201EFE03}"/>
              </a:ext>
            </a:extLst>
          </p:cNvPr>
          <p:cNvGrpSpPr/>
          <p:nvPr/>
        </p:nvGrpSpPr>
        <p:grpSpPr>
          <a:xfrm>
            <a:off x="152399" y="2704863"/>
            <a:ext cx="8839202" cy="1713245"/>
            <a:chOff x="152399" y="2704863"/>
            <a:chExt cx="8839202" cy="1713245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80F3A04F-F8EF-47E1-942F-31F7E20F666A}"/>
                </a:ext>
              </a:extLst>
            </p:cNvPr>
            <p:cNvSpPr txBox="1"/>
            <p:nvPr/>
          </p:nvSpPr>
          <p:spPr>
            <a:xfrm>
              <a:off x="152399" y="2704863"/>
              <a:ext cx="8839202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fr-FR" sz="2000" b="1" dirty="0"/>
                <a:t>Calcul des SIR  (</a:t>
              </a:r>
              <a:r>
                <a:rPr lang="fr-FR" sz="2000" b="1" dirty="0" err="1"/>
                <a:t>Standardized</a:t>
              </a:r>
              <a:r>
                <a:rPr lang="fr-FR" sz="2000" b="1" dirty="0"/>
                <a:t> Incidence Ratio) pour la sous population primo cancer du sein</a:t>
              </a:r>
              <a:endParaRPr lang="fr-FR" sz="2000" b="1" dirty="0">
                <a:latin typeface="+mn-lt"/>
              </a:endParaRP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734A02D3-BDEE-4CA7-AB09-01808A727A5E}"/>
                </a:ext>
              </a:extLst>
            </p:cNvPr>
            <p:cNvSpPr txBox="1"/>
            <p:nvPr/>
          </p:nvSpPr>
          <p:spPr>
            <a:xfrm>
              <a:off x="690031" y="3524291"/>
              <a:ext cx="808566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Ø"/>
              </a:pPr>
              <a:r>
                <a:rPr lang="fr-FR" sz="2000" dirty="0">
                  <a:latin typeface="+mn-lt"/>
                </a:rPr>
                <a:t>Estimation du nombre de cas attendus en appliquant les TI de réf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9CCE606F-EC23-430A-9CB2-C8D52FE030CA}"/>
                </a:ext>
              </a:extLst>
            </p:cNvPr>
            <p:cNvSpPr txBox="1"/>
            <p:nvPr/>
          </p:nvSpPr>
          <p:spPr>
            <a:xfrm>
              <a:off x="224633" y="3796399"/>
              <a:ext cx="8579061" cy="6217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800100" lvl="1" indent="-342900">
                <a:lnSpc>
                  <a:spcPct val="200000"/>
                </a:lnSpc>
                <a:buFont typeface="Wingdings" panose="05000000000000000000" pitchFamily="2" charset="2"/>
                <a:buChar char="Ø"/>
              </a:pPr>
              <a:r>
                <a:rPr lang="fr-FR" sz="2000" dirty="0">
                  <a:latin typeface="+mn-lt"/>
                </a:rPr>
                <a:t>Rapport du nombre de cas observé/attendu 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29BB39E2-7416-D081-2A49-8172BA2CD04E}"/>
              </a:ext>
            </a:extLst>
          </p:cNvPr>
          <p:cNvGrpSpPr/>
          <p:nvPr/>
        </p:nvGrpSpPr>
        <p:grpSpPr>
          <a:xfrm>
            <a:off x="0" y="-24063"/>
            <a:ext cx="9144000" cy="722792"/>
            <a:chOff x="0" y="-17757"/>
            <a:chExt cx="6924583" cy="568172"/>
          </a:xfrm>
        </p:grpSpPr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E03F9B0E-24A9-A9B0-58A3-ED44D1F16869}"/>
                </a:ext>
              </a:extLst>
            </p:cNvPr>
            <p:cNvGrpSpPr/>
            <p:nvPr/>
          </p:nvGrpSpPr>
          <p:grpSpPr>
            <a:xfrm>
              <a:off x="2308194" y="-17757"/>
              <a:ext cx="4616389" cy="568172"/>
              <a:chOff x="3061918" y="-47136"/>
              <a:chExt cx="6126396" cy="411108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0E87BAB-2653-BCD0-B848-385A663ABB91}"/>
                  </a:ext>
                </a:extLst>
              </p:cNvPr>
              <p:cNvSpPr/>
              <p:nvPr/>
            </p:nvSpPr>
            <p:spPr>
              <a:xfrm>
                <a:off x="3061918" y="-47136"/>
                <a:ext cx="3063198" cy="411106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MATERIELS ET METHODES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B1F3F4B-DDCB-FFD1-91CA-6C592588417A}"/>
                  </a:ext>
                </a:extLst>
              </p:cNvPr>
              <p:cNvSpPr/>
              <p:nvPr/>
            </p:nvSpPr>
            <p:spPr>
              <a:xfrm>
                <a:off x="6125116" y="-47136"/>
                <a:ext cx="3063198" cy="4111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RESULTATS </a:t>
                </a:r>
              </a:p>
            </p:txBody>
          </p: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E9ABA3E-F1D7-6F08-35D0-00452B4EBF82}"/>
                </a:ext>
              </a:extLst>
            </p:cNvPr>
            <p:cNvSpPr/>
            <p:nvPr/>
          </p:nvSpPr>
          <p:spPr>
            <a:xfrm>
              <a:off x="0" y="-17757"/>
              <a:ext cx="2308194" cy="56816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500" b="1" dirty="0">
                  <a:solidFill>
                    <a:schemeClr val="bg1"/>
                  </a:solidFill>
                  <a:latin typeface="Canter Light"/>
                </a:rPr>
                <a:t>CONTEXTE</a:t>
              </a:r>
            </a:p>
          </p:txBody>
        </p:sp>
      </p:grpSp>
      <p:sp>
        <p:nvSpPr>
          <p:cNvPr id="26" name="Espace réservé du pied de page 22">
            <a:extLst>
              <a:ext uri="{FF2B5EF4-FFF2-40B4-BE49-F238E27FC236}">
                <a16:creationId xmlns:a16="http://schemas.microsoft.com/office/drawing/2014/main" id="{1ABA3B21-CBC4-6F32-679E-B9945FAAA9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49545" y="4869657"/>
            <a:ext cx="6091834" cy="273844"/>
          </a:xfrm>
        </p:spPr>
        <p:txBody>
          <a:bodyPr/>
          <a:lstStyle/>
          <a:p>
            <a:r>
              <a:rPr lang="fr-FR" sz="900" dirty="0"/>
              <a:t>«IXème Congrès International d’Épidémiologie EPITER-ADELF - 18-20 août 2022»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102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293"/>
    </mc:Choice>
    <mc:Fallback xmlns="">
      <p:transition spd="slow" advTm="632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23DF30-2409-4E36-BBE3-438E5718F6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6848D2C-A9A9-493B-8810-CF179A5C4FC7}"/>
              </a:ext>
            </a:extLst>
          </p:cNvPr>
          <p:cNvSpPr txBox="1"/>
          <p:nvPr/>
        </p:nvSpPr>
        <p:spPr>
          <a:xfrm>
            <a:off x="169787" y="932806"/>
            <a:ext cx="8804425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r-FR" sz="2800" b="1" dirty="0">
                <a:solidFill>
                  <a:srgbClr val="002060"/>
                </a:solidFill>
              </a:rPr>
              <a:t>Analyse de survie </a:t>
            </a:r>
          </a:p>
          <a:p>
            <a:pPr lvl="1"/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000" dirty="0">
                <a:latin typeface="+mn-lt"/>
              </a:rPr>
              <a:t>Approche risque compétitifs :</a:t>
            </a:r>
            <a:r>
              <a:rPr lang="fr-FR" sz="2000" dirty="0"/>
              <a:t>évènement d’intérêt = implantation PM, événement compétitif=décès :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000" dirty="0">
                <a:latin typeface="+mn-lt"/>
              </a:rPr>
              <a:t>Date de départ=date du diagnostic du Cancer du Sein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000" dirty="0">
                <a:latin typeface="+mn-lt"/>
              </a:rPr>
              <a:t>Date de fin= Survenue de PM / Décès / 31/12/2018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000" b="1" dirty="0">
                <a:latin typeface="+mn-lt"/>
              </a:rPr>
              <a:t>Modèle de Fine &amp; Gray 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fr-FR" sz="2000" b="1" dirty="0">
                <a:latin typeface="+mn-lt"/>
              </a:rPr>
              <a:t>Incidence cumulée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fr-FR" sz="2000" b="1" dirty="0" err="1">
                <a:latin typeface="+mn-lt"/>
              </a:rPr>
              <a:t>subdistricution</a:t>
            </a:r>
            <a:r>
              <a:rPr lang="fr-FR" sz="2000" b="1" dirty="0">
                <a:latin typeface="+mn-lt"/>
              </a:rPr>
              <a:t> HR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D44C2DED-3DDB-31A2-E71B-179DB13C8DC6}"/>
              </a:ext>
            </a:extLst>
          </p:cNvPr>
          <p:cNvGrpSpPr/>
          <p:nvPr/>
        </p:nvGrpSpPr>
        <p:grpSpPr>
          <a:xfrm>
            <a:off x="0" y="-24063"/>
            <a:ext cx="9144000" cy="722792"/>
            <a:chOff x="0" y="-17757"/>
            <a:chExt cx="6924583" cy="568172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8A52A6F6-AEA3-A9C3-940A-666CB23B6E2A}"/>
                </a:ext>
              </a:extLst>
            </p:cNvPr>
            <p:cNvGrpSpPr/>
            <p:nvPr/>
          </p:nvGrpSpPr>
          <p:grpSpPr>
            <a:xfrm>
              <a:off x="2308194" y="-17757"/>
              <a:ext cx="4616389" cy="568172"/>
              <a:chOff x="3061918" y="-47136"/>
              <a:chExt cx="6126396" cy="411108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D6557BC-4C29-27B2-0D57-B1E0BF41D9D8}"/>
                  </a:ext>
                </a:extLst>
              </p:cNvPr>
              <p:cNvSpPr/>
              <p:nvPr/>
            </p:nvSpPr>
            <p:spPr>
              <a:xfrm>
                <a:off x="3061918" y="-47136"/>
                <a:ext cx="3063198" cy="411106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MATERIELS ET METHODES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FA31682-61D2-66E5-A936-223E4309E54E}"/>
                  </a:ext>
                </a:extLst>
              </p:cNvPr>
              <p:cNvSpPr/>
              <p:nvPr/>
            </p:nvSpPr>
            <p:spPr>
              <a:xfrm>
                <a:off x="6125116" y="-47136"/>
                <a:ext cx="3063198" cy="4111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RESULTATS </a:t>
                </a:r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CCE36D3-4A9A-0ACE-D49D-24E671BDEF80}"/>
                </a:ext>
              </a:extLst>
            </p:cNvPr>
            <p:cNvSpPr/>
            <p:nvPr/>
          </p:nvSpPr>
          <p:spPr>
            <a:xfrm>
              <a:off x="0" y="-17757"/>
              <a:ext cx="2308194" cy="56816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500" b="1" dirty="0">
                  <a:solidFill>
                    <a:schemeClr val="bg1"/>
                  </a:solidFill>
                  <a:latin typeface="Canter Light"/>
                </a:rPr>
                <a:t>CONTEXTE</a:t>
              </a:r>
            </a:p>
          </p:txBody>
        </p:sp>
      </p:grpSp>
      <p:sp>
        <p:nvSpPr>
          <p:cNvPr id="19" name="Espace réservé du pied de page 22">
            <a:extLst>
              <a:ext uri="{FF2B5EF4-FFF2-40B4-BE49-F238E27FC236}">
                <a16:creationId xmlns:a16="http://schemas.microsoft.com/office/drawing/2014/main" id="{1B075251-36A1-1200-6E24-2253527A09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49545" y="4869657"/>
            <a:ext cx="6091834" cy="273844"/>
          </a:xfrm>
        </p:spPr>
        <p:txBody>
          <a:bodyPr/>
          <a:lstStyle/>
          <a:p>
            <a:r>
              <a:rPr lang="fr-FR" sz="900" dirty="0"/>
              <a:t>«IXème Congrès International d’Épidémiologie EPITER-ADELF - 18-20 août 2022»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211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116"/>
    </mc:Choice>
    <mc:Fallback xmlns="">
      <p:transition spd="slow" advTm="501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23DF30-2409-4E36-BBE3-438E5718F6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15</a:t>
            </a:fld>
            <a:endParaRPr lang="fr-FR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8A7144A5-78B6-4CFE-8468-CBAD78F402BA}"/>
              </a:ext>
            </a:extLst>
          </p:cNvPr>
          <p:cNvGrpSpPr/>
          <p:nvPr/>
        </p:nvGrpSpPr>
        <p:grpSpPr>
          <a:xfrm>
            <a:off x="-1" y="-24064"/>
            <a:ext cx="9143999" cy="722792"/>
            <a:chOff x="0" y="-17757"/>
            <a:chExt cx="6924583" cy="568172"/>
          </a:xfrm>
        </p:grpSpPr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53A81496-4BD5-4D64-B04B-F7A975D8F9F8}"/>
                </a:ext>
              </a:extLst>
            </p:cNvPr>
            <p:cNvGrpSpPr/>
            <p:nvPr/>
          </p:nvGrpSpPr>
          <p:grpSpPr>
            <a:xfrm>
              <a:off x="2308194" y="-17757"/>
              <a:ext cx="4616389" cy="568172"/>
              <a:chOff x="3061918" y="-47136"/>
              <a:chExt cx="6126396" cy="411108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A9ECFAC-7CC4-4EA8-967C-02A8CF318A25}"/>
                  </a:ext>
                </a:extLst>
              </p:cNvPr>
              <p:cNvSpPr/>
              <p:nvPr/>
            </p:nvSpPr>
            <p:spPr>
              <a:xfrm>
                <a:off x="3061918" y="-47136"/>
                <a:ext cx="3063198" cy="41110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MATERIELS ET METHODES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5A53916-11B3-41D3-9FCF-B1D8D3241D36}"/>
                  </a:ext>
                </a:extLst>
              </p:cNvPr>
              <p:cNvSpPr/>
              <p:nvPr/>
            </p:nvSpPr>
            <p:spPr>
              <a:xfrm>
                <a:off x="6125116" y="-47136"/>
                <a:ext cx="3063198" cy="411108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RESULTATS </a:t>
                </a:r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F6EDC03-C7A7-4C7B-AE49-8E75A3CA62F7}"/>
                </a:ext>
              </a:extLst>
            </p:cNvPr>
            <p:cNvSpPr/>
            <p:nvPr/>
          </p:nvSpPr>
          <p:spPr>
            <a:xfrm>
              <a:off x="0" y="-17757"/>
              <a:ext cx="2308194" cy="56816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500" b="1" dirty="0">
                  <a:solidFill>
                    <a:schemeClr val="bg1"/>
                  </a:solidFill>
                  <a:latin typeface="Canter Light"/>
                </a:rPr>
                <a:t>CONTEXTE</a:t>
              </a:r>
            </a:p>
          </p:txBody>
        </p:sp>
      </p:grpSp>
      <p:sp>
        <p:nvSpPr>
          <p:cNvPr id="13" name="ZoneTexte 12">
            <a:extLst>
              <a:ext uri="{FF2B5EF4-FFF2-40B4-BE49-F238E27FC236}">
                <a16:creationId xmlns:a16="http://schemas.microsoft.com/office/drawing/2014/main" id="{B360CA02-50A1-48A3-9123-E77710AAFF54}"/>
              </a:ext>
            </a:extLst>
          </p:cNvPr>
          <p:cNvSpPr txBox="1"/>
          <p:nvPr/>
        </p:nvSpPr>
        <p:spPr>
          <a:xfrm>
            <a:off x="159469" y="816337"/>
            <a:ext cx="5260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002060"/>
                </a:solidFill>
                <a:latin typeface="+mn-lt"/>
              </a:rPr>
              <a:t>Taux d’incidence de référence</a:t>
            </a:r>
            <a:r>
              <a:rPr lang="fr-FR" b="1" dirty="0">
                <a:solidFill>
                  <a:srgbClr val="002060"/>
                </a:solidFill>
                <a:latin typeface="+mn-lt"/>
              </a:rPr>
              <a:t>: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1B0A441-1A77-4F25-8247-B80ADBF15DB0}"/>
              </a:ext>
            </a:extLst>
          </p:cNvPr>
          <p:cNvSpPr txBox="1"/>
          <p:nvPr/>
        </p:nvSpPr>
        <p:spPr>
          <a:xfrm>
            <a:off x="159469" y="1309992"/>
            <a:ext cx="697010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u="none" strike="noStrike" baseline="0" dirty="0">
                <a:solidFill>
                  <a:schemeClr val="accent3"/>
                </a:solidFill>
                <a:latin typeface="Arial" panose="020B0604020202020204" pitchFamily="34" charset="0"/>
              </a:rPr>
              <a:t>▌</a:t>
            </a:r>
            <a:r>
              <a:rPr lang="fr-FR" b="0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+mj-lt"/>
              </a:rPr>
              <a:t>Pacemaker 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0000"/>
                </a:solidFill>
                <a:latin typeface="+mj-lt"/>
              </a:rPr>
              <a:t>Population de référence: environ 200 000 femmes/an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b="1" i="0" u="none" strike="noStrike" baseline="0" dirty="0">
                <a:solidFill>
                  <a:srgbClr val="000000"/>
                </a:solidFill>
                <a:latin typeface="+mj-lt"/>
              </a:rPr>
              <a:t>Entre </a:t>
            </a:r>
            <a:r>
              <a:rPr lang="fr-FR" b="1" i="0" u="none" strike="noStrike" dirty="0">
                <a:solidFill>
                  <a:srgbClr val="000000"/>
                </a:solidFill>
                <a:latin typeface="+mj-lt"/>
              </a:rPr>
              <a:t>120 et 140 PM /an</a:t>
            </a:r>
            <a:endParaRPr lang="fr-FR" b="1" i="0" u="none" strike="noStrike" baseline="0" dirty="0">
              <a:solidFill>
                <a:srgbClr val="000000"/>
              </a:solidFill>
              <a:latin typeface="+mj-lt"/>
            </a:endParaRPr>
          </a:p>
        </p:txBody>
      </p:sp>
      <p:graphicFrame>
        <p:nvGraphicFramePr>
          <p:cNvPr id="15" name="Graphique 14">
            <a:extLst>
              <a:ext uri="{FF2B5EF4-FFF2-40B4-BE49-F238E27FC236}">
                <a16:creationId xmlns:a16="http://schemas.microsoft.com/office/drawing/2014/main" id="{6E788AFA-D6AA-4B76-91D4-8EB05B131C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0003127"/>
              </p:ext>
            </p:extLst>
          </p:nvPr>
        </p:nvGraphicFramePr>
        <p:xfrm>
          <a:off x="0" y="2326867"/>
          <a:ext cx="9144000" cy="2449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Espace réservé du pied de page 22">
            <a:extLst>
              <a:ext uri="{FF2B5EF4-FFF2-40B4-BE49-F238E27FC236}">
                <a16:creationId xmlns:a16="http://schemas.microsoft.com/office/drawing/2014/main" id="{0035F3A9-FDF9-D283-7888-8ADE2B4B69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49545" y="4869657"/>
            <a:ext cx="6091834" cy="273844"/>
          </a:xfrm>
        </p:spPr>
        <p:txBody>
          <a:bodyPr/>
          <a:lstStyle/>
          <a:p>
            <a:r>
              <a:rPr lang="fr-FR" sz="900" dirty="0"/>
              <a:t>«IXème Congrès International d’Épidémiologie EPITER-ADELF - 18-20 août 2022»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986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04"/>
    </mc:Choice>
    <mc:Fallback xmlns="">
      <p:transition spd="slow" advTm="409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Graphic spid="1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C0AA236-8415-402A-9B53-2C376D3EFD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530674" y="4910478"/>
            <a:ext cx="6091834" cy="273844"/>
          </a:xfrm>
        </p:spPr>
        <p:txBody>
          <a:bodyPr/>
          <a:lstStyle/>
          <a:p>
            <a:r>
              <a:rPr lang="fr-FR"/>
              <a:t>« 13ème Congrès National de Radioprotection » e-SFRP – Du 14 au 18 juin 2021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23DF30-2409-4E36-BBE3-438E5718F6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7A3751D-65AB-4DBD-A7F7-65636AA94DC5}"/>
              </a:ext>
            </a:extLst>
          </p:cNvPr>
          <p:cNvSpPr txBox="1"/>
          <p:nvPr/>
        </p:nvSpPr>
        <p:spPr>
          <a:xfrm>
            <a:off x="48986" y="763609"/>
            <a:ext cx="90950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Description des caractéristiques des cas incidents cancer du sein en fonction du type de</a:t>
            </a:r>
            <a:r>
              <a:rPr kumimoji="0" lang="fr-FR" altLang="fr-FR" sz="20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traitement 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+mn-lt"/>
            </a:endParaRP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737602B0-F904-4541-B2BF-274A4D6E1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393941"/>
              </p:ext>
            </p:extLst>
          </p:nvPr>
        </p:nvGraphicFramePr>
        <p:xfrm>
          <a:off x="48986" y="1471495"/>
          <a:ext cx="8955314" cy="3330418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2446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88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679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12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Total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N=3853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Avec RT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N=2973 (77%)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Sans RT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N=880 (23%)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9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</a:rPr>
                        <a:t>Age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61,5 ± 14.0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60 ± 13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65,9 ± 16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4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Type Cancer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C50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D05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</a:rPr>
                        <a:t>3618 (94%)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</a:rPr>
                        <a:t>235 (6%)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2822 (95%)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151 (5%)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796 (90%)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84 (10%)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2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Chirurgie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Conservatrice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3459 (90%)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2561 (74%)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2891 (97%)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2328 (78%)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568 (64%)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233 (27%)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9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Décès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</a:rPr>
                        <a:t>565 (15%)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330 (11%)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235 (27%)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9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Durée décès (mois)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46 ± 27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</a:rPr>
                        <a:t>44 ± 23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45 ± 26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5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</a:rPr>
                        <a:t>Implantation Pacemaker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</a:rPr>
                        <a:t>35 (0.91%)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28 (0.94%)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7 (0.79%)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5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Age à l’implantation du Pacemaker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76,3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±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12,1</a:t>
                      </a: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75,2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± 12,5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80,5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± 10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03" marR="6360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16" name="Groupe 15">
            <a:extLst>
              <a:ext uri="{FF2B5EF4-FFF2-40B4-BE49-F238E27FC236}">
                <a16:creationId xmlns:a16="http://schemas.microsoft.com/office/drawing/2014/main" id="{D6E78006-C34E-ECA8-B771-FE687F91FFE9}"/>
              </a:ext>
            </a:extLst>
          </p:cNvPr>
          <p:cNvGrpSpPr/>
          <p:nvPr/>
        </p:nvGrpSpPr>
        <p:grpSpPr>
          <a:xfrm>
            <a:off x="-1" y="-24064"/>
            <a:ext cx="9143999" cy="722792"/>
            <a:chOff x="0" y="-17757"/>
            <a:chExt cx="6924583" cy="568172"/>
          </a:xfrm>
        </p:grpSpPr>
        <p:grpSp>
          <p:nvGrpSpPr>
            <p:cNvPr id="17" name="Groupe 16">
              <a:extLst>
                <a:ext uri="{FF2B5EF4-FFF2-40B4-BE49-F238E27FC236}">
                  <a16:creationId xmlns:a16="http://schemas.microsoft.com/office/drawing/2014/main" id="{F6110C0C-777A-2507-EFC1-49CB97725831}"/>
                </a:ext>
              </a:extLst>
            </p:cNvPr>
            <p:cNvGrpSpPr/>
            <p:nvPr/>
          </p:nvGrpSpPr>
          <p:grpSpPr>
            <a:xfrm>
              <a:off x="2308194" y="-17757"/>
              <a:ext cx="4616389" cy="568172"/>
              <a:chOff x="3061918" y="-47136"/>
              <a:chExt cx="6126396" cy="411108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9891D12-C3E9-9197-2F1E-E7DA1CEA0C17}"/>
                  </a:ext>
                </a:extLst>
              </p:cNvPr>
              <p:cNvSpPr/>
              <p:nvPr/>
            </p:nvSpPr>
            <p:spPr>
              <a:xfrm>
                <a:off x="3061918" y="-47136"/>
                <a:ext cx="3063198" cy="41110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MATERIELS ET METHODES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69CE1B1A-8407-8CB0-8B5C-28230BBCF1D3}"/>
                  </a:ext>
                </a:extLst>
              </p:cNvPr>
              <p:cNvSpPr/>
              <p:nvPr/>
            </p:nvSpPr>
            <p:spPr>
              <a:xfrm>
                <a:off x="6125116" y="-47136"/>
                <a:ext cx="3063198" cy="411108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RESULTATS </a:t>
                </a:r>
              </a:p>
            </p:txBody>
          </p:sp>
        </p:grp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4A742FF-C079-FAB5-165F-A51F41CE75B8}"/>
                </a:ext>
              </a:extLst>
            </p:cNvPr>
            <p:cNvSpPr/>
            <p:nvPr/>
          </p:nvSpPr>
          <p:spPr>
            <a:xfrm>
              <a:off x="0" y="-17757"/>
              <a:ext cx="2308194" cy="56816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500" b="1" dirty="0">
                  <a:solidFill>
                    <a:schemeClr val="bg1"/>
                  </a:solidFill>
                  <a:latin typeface="Canter Light"/>
                </a:rPr>
                <a:t>CONTEXTE</a:t>
              </a:r>
            </a:p>
          </p:txBody>
        </p:sp>
      </p:grpSp>
      <p:sp>
        <p:nvSpPr>
          <p:cNvPr id="21" name="Espace réservé du pied de page 22">
            <a:extLst>
              <a:ext uri="{FF2B5EF4-FFF2-40B4-BE49-F238E27FC236}">
                <a16:creationId xmlns:a16="http://schemas.microsoft.com/office/drawing/2014/main" id="{87D9859B-CC4B-1515-DE89-A1959209958A}"/>
              </a:ext>
            </a:extLst>
          </p:cNvPr>
          <p:cNvSpPr txBox="1">
            <a:spLocks/>
          </p:cNvSpPr>
          <p:nvPr/>
        </p:nvSpPr>
        <p:spPr>
          <a:xfrm>
            <a:off x="849545" y="4869657"/>
            <a:ext cx="6091834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fr-FR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750" kern="1200" cap="all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866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685732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02859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371464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1714331" algn="l" defTabSz="68573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057195" algn="l" defTabSz="68573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2400060" algn="l" defTabSz="68573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2742926" algn="l" defTabSz="68573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fr-FR" sz="900"/>
              <a:t>«IXème Congrès International d’Épidémiologie EPITER-ADELF - 18-20 août 2022»</a:t>
            </a:r>
            <a:endParaRPr lang="fr-FR" sz="9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139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644"/>
    </mc:Choice>
    <mc:Fallback xmlns="">
      <p:transition spd="slow" advTm="636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23DF30-2409-4E36-BBE3-438E5718F6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4269951-09E0-4585-83C5-11EF84C9767B}"/>
              </a:ext>
            </a:extLst>
          </p:cNvPr>
          <p:cNvSpPr txBox="1"/>
          <p:nvPr/>
        </p:nvSpPr>
        <p:spPr>
          <a:xfrm>
            <a:off x="0" y="742843"/>
            <a:ext cx="6502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002060"/>
                </a:solidFill>
                <a:latin typeface="+mn-lt"/>
              </a:rPr>
              <a:t>Ratio d’incidence standardisée (SIR)</a:t>
            </a:r>
            <a:r>
              <a:rPr lang="fr-FR" sz="2000" b="1" dirty="0">
                <a:solidFill>
                  <a:srgbClr val="002060"/>
                </a:solidFill>
                <a:latin typeface="+mn-lt"/>
              </a:rPr>
              <a:t> :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5613774-C8A2-403B-8894-F6E390AC94E7}"/>
              </a:ext>
            </a:extLst>
          </p:cNvPr>
          <p:cNvSpPr txBox="1"/>
          <p:nvPr/>
        </p:nvSpPr>
        <p:spPr>
          <a:xfrm>
            <a:off x="258283" y="1204508"/>
            <a:ext cx="59860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b="0" i="0" u="none" strike="noStrike" baseline="0" dirty="0">
                <a:solidFill>
                  <a:schemeClr val="accent3"/>
                </a:solidFill>
                <a:latin typeface="Arial" panose="020B0604020202020204" pitchFamily="34" charset="0"/>
              </a:rPr>
              <a:t>▌</a:t>
            </a:r>
            <a:r>
              <a:rPr lang="fr-FR" sz="20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fr-FR" sz="2000" b="1" dirty="0">
                <a:solidFill>
                  <a:srgbClr val="000000"/>
                </a:solidFill>
                <a:latin typeface="+mj-lt"/>
              </a:rPr>
              <a:t>Pacemaker </a:t>
            </a:r>
            <a:r>
              <a:rPr lang="fr-FR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:</a:t>
            </a:r>
            <a:endParaRPr lang="fr-FR" sz="20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05C7C0C3-C622-4B15-8D9D-215EF330A6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0385393"/>
              </p:ext>
            </p:extLst>
          </p:nvPr>
        </p:nvGraphicFramePr>
        <p:xfrm>
          <a:off x="51847" y="1827040"/>
          <a:ext cx="9040306" cy="2734484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2200265">
                  <a:extLst>
                    <a:ext uri="{9D8B030D-6E8A-4147-A177-3AD203B41FA5}">
                      <a16:colId xmlns:a16="http://schemas.microsoft.com/office/drawing/2014/main" val="2658775136"/>
                    </a:ext>
                  </a:extLst>
                </a:gridCol>
                <a:gridCol w="1157003">
                  <a:extLst>
                    <a:ext uri="{9D8B030D-6E8A-4147-A177-3AD203B41FA5}">
                      <a16:colId xmlns:a16="http://schemas.microsoft.com/office/drawing/2014/main" val="732435468"/>
                    </a:ext>
                  </a:extLst>
                </a:gridCol>
                <a:gridCol w="1458999">
                  <a:extLst>
                    <a:ext uri="{9D8B030D-6E8A-4147-A177-3AD203B41FA5}">
                      <a16:colId xmlns:a16="http://schemas.microsoft.com/office/drawing/2014/main" val="63777114"/>
                    </a:ext>
                  </a:extLst>
                </a:gridCol>
                <a:gridCol w="1157003">
                  <a:extLst>
                    <a:ext uri="{9D8B030D-6E8A-4147-A177-3AD203B41FA5}">
                      <a16:colId xmlns:a16="http://schemas.microsoft.com/office/drawing/2014/main" val="1207416723"/>
                    </a:ext>
                  </a:extLst>
                </a:gridCol>
                <a:gridCol w="1255053">
                  <a:extLst>
                    <a:ext uri="{9D8B030D-6E8A-4147-A177-3AD203B41FA5}">
                      <a16:colId xmlns:a16="http://schemas.microsoft.com/office/drawing/2014/main" val="4222875680"/>
                    </a:ext>
                  </a:extLst>
                </a:gridCol>
                <a:gridCol w="1811983">
                  <a:extLst>
                    <a:ext uri="{9D8B030D-6E8A-4147-A177-3AD203B41FA5}">
                      <a16:colId xmlns:a16="http://schemas.microsoft.com/office/drawing/2014/main" val="1227273989"/>
                    </a:ext>
                  </a:extLst>
                </a:gridCol>
              </a:tblGrid>
              <a:tr h="791669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Nombre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d’individus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Personne-Année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Nombre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de PM </a:t>
                      </a:r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observés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Nombre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de PM </a:t>
                      </a:r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attendus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SIR (95% CI)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41994"/>
                  </a:ext>
                </a:extLst>
              </a:tr>
              <a:tr h="61193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Nombre de patientes avec cancer du sein incident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3853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24619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19.85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1.76 (1.22 – 2.39)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244572"/>
                  </a:ext>
                </a:extLst>
              </a:tr>
              <a:tr h="757369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Sans RT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880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5418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6.98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1.01 (0.40 – 1.90)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29881"/>
                  </a:ext>
                </a:extLst>
              </a:tr>
              <a:tr h="573514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Avec RT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2973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19201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12.86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2.18 (1.45 – 3.06)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475476"/>
                  </a:ext>
                </a:extLst>
              </a:tr>
            </a:tbl>
          </a:graphicData>
        </a:graphic>
      </p:graphicFrame>
      <p:grpSp>
        <p:nvGrpSpPr>
          <p:cNvPr id="16" name="Groupe 15">
            <a:extLst>
              <a:ext uri="{FF2B5EF4-FFF2-40B4-BE49-F238E27FC236}">
                <a16:creationId xmlns:a16="http://schemas.microsoft.com/office/drawing/2014/main" id="{E750CE76-1688-8D9B-2EAB-2B02380C1652}"/>
              </a:ext>
            </a:extLst>
          </p:cNvPr>
          <p:cNvGrpSpPr/>
          <p:nvPr/>
        </p:nvGrpSpPr>
        <p:grpSpPr>
          <a:xfrm>
            <a:off x="-1" y="-24064"/>
            <a:ext cx="9143999" cy="722792"/>
            <a:chOff x="0" y="-17757"/>
            <a:chExt cx="6924583" cy="568172"/>
          </a:xfrm>
        </p:grpSpPr>
        <p:grpSp>
          <p:nvGrpSpPr>
            <p:cNvPr id="17" name="Groupe 16">
              <a:extLst>
                <a:ext uri="{FF2B5EF4-FFF2-40B4-BE49-F238E27FC236}">
                  <a16:creationId xmlns:a16="http://schemas.microsoft.com/office/drawing/2014/main" id="{5AE70836-361A-A3E4-1740-3C2DA89EEE50}"/>
                </a:ext>
              </a:extLst>
            </p:cNvPr>
            <p:cNvGrpSpPr/>
            <p:nvPr/>
          </p:nvGrpSpPr>
          <p:grpSpPr>
            <a:xfrm>
              <a:off x="2308194" y="-17757"/>
              <a:ext cx="4616389" cy="568172"/>
              <a:chOff x="3061918" y="-47136"/>
              <a:chExt cx="6126396" cy="411108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2134203-7E70-05EA-BE75-2570720E635B}"/>
                  </a:ext>
                </a:extLst>
              </p:cNvPr>
              <p:cNvSpPr/>
              <p:nvPr/>
            </p:nvSpPr>
            <p:spPr>
              <a:xfrm>
                <a:off x="3061918" y="-47136"/>
                <a:ext cx="3063198" cy="41110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MATERIELS ET METHODES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14AEDF4-D359-4001-B76D-7D960D83CD5F}"/>
                  </a:ext>
                </a:extLst>
              </p:cNvPr>
              <p:cNvSpPr/>
              <p:nvPr/>
            </p:nvSpPr>
            <p:spPr>
              <a:xfrm>
                <a:off x="6125116" y="-47136"/>
                <a:ext cx="3063198" cy="411108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RESULTATS </a:t>
                </a:r>
              </a:p>
            </p:txBody>
          </p:sp>
        </p:grp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60F8239-880B-F4DA-B1FD-4BFFA62719F1}"/>
                </a:ext>
              </a:extLst>
            </p:cNvPr>
            <p:cNvSpPr/>
            <p:nvPr/>
          </p:nvSpPr>
          <p:spPr>
            <a:xfrm>
              <a:off x="0" y="-17757"/>
              <a:ext cx="2308194" cy="56816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500" b="1" dirty="0">
                  <a:solidFill>
                    <a:schemeClr val="bg1"/>
                  </a:solidFill>
                  <a:latin typeface="Canter Light"/>
                </a:rPr>
                <a:t>CONTEXTE</a:t>
              </a:r>
            </a:p>
          </p:txBody>
        </p:sp>
      </p:grpSp>
      <p:sp>
        <p:nvSpPr>
          <p:cNvPr id="21" name="Espace réservé du pied de page 22">
            <a:extLst>
              <a:ext uri="{FF2B5EF4-FFF2-40B4-BE49-F238E27FC236}">
                <a16:creationId xmlns:a16="http://schemas.microsoft.com/office/drawing/2014/main" id="{1BBAE244-457A-7941-4BA8-56D1080C34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49545" y="4869657"/>
            <a:ext cx="6091834" cy="273844"/>
          </a:xfrm>
        </p:spPr>
        <p:txBody>
          <a:bodyPr/>
          <a:lstStyle/>
          <a:p>
            <a:r>
              <a:rPr lang="fr-FR" sz="900" dirty="0"/>
              <a:t>«IXème Congrès International d’Épidémiologie EPITER-ADELF - 18-20 août 2022»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928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360"/>
    </mc:Choice>
    <mc:Fallback xmlns="">
      <p:transition spd="slow" advTm="623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23DF30-2409-4E36-BBE3-438E5718F6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3834764B-FBDD-41BA-AF65-82017AD82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38" y="1017670"/>
            <a:ext cx="85635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002060"/>
                </a:solidFill>
              </a:rPr>
              <a:t>Analyse de survie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96ECC1A-A334-4FCB-93F8-61A72E56F8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6426480"/>
              </p:ext>
            </p:extLst>
          </p:nvPr>
        </p:nvGraphicFramePr>
        <p:xfrm>
          <a:off x="207433" y="1701403"/>
          <a:ext cx="8729133" cy="2731985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2204121">
                  <a:extLst>
                    <a:ext uri="{9D8B030D-6E8A-4147-A177-3AD203B41FA5}">
                      <a16:colId xmlns:a16="http://schemas.microsoft.com/office/drawing/2014/main" val="3210835708"/>
                    </a:ext>
                  </a:extLst>
                </a:gridCol>
                <a:gridCol w="3262506">
                  <a:extLst>
                    <a:ext uri="{9D8B030D-6E8A-4147-A177-3AD203B41FA5}">
                      <a16:colId xmlns:a16="http://schemas.microsoft.com/office/drawing/2014/main" val="3756687681"/>
                    </a:ext>
                  </a:extLst>
                </a:gridCol>
                <a:gridCol w="3262506">
                  <a:extLst>
                    <a:ext uri="{9D8B030D-6E8A-4147-A177-3AD203B41FA5}">
                      <a16:colId xmlns:a16="http://schemas.microsoft.com/office/drawing/2014/main" val="2921449264"/>
                    </a:ext>
                  </a:extLst>
                </a:gridCol>
              </a:tblGrid>
              <a:tr h="578065">
                <a:tc>
                  <a:txBody>
                    <a:bodyPr/>
                    <a:lstStyle/>
                    <a:p>
                      <a:pPr marL="0" algn="ctr" defTabSz="685732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32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</a:t>
                      </a: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univariée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732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sub-distribution HR (95% CI), p-value</a:t>
                      </a: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32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Après adjustment sur </a:t>
                      </a:r>
                      <a:r>
                        <a:rPr lang="fr-FR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l’âge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732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 (95% CI), p-value</a:t>
                      </a: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023598"/>
                  </a:ext>
                </a:extLst>
              </a:tr>
              <a:tr h="422879">
                <a:tc>
                  <a:txBody>
                    <a:bodyPr/>
                    <a:lstStyle/>
                    <a:p>
                      <a:pPr marL="0" algn="ctr" defTabSz="685732" rtl="0" eaLnBrk="1" fontAlgn="t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Traitement</a:t>
                      </a: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 RT</a:t>
                      </a: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32" rtl="0" eaLnBrk="1" fontAlgn="t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2.43 (1.05 – 5.63), 0.038</a:t>
                      </a: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32" rtl="0" eaLnBrk="1" fontAlgn="t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2.08 (0.87 – 4.97), 0.09</a:t>
                      </a: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722027"/>
                  </a:ext>
                </a:extLst>
              </a:tr>
              <a:tr h="422879">
                <a:tc>
                  <a:txBody>
                    <a:bodyPr/>
                    <a:lstStyle/>
                    <a:p>
                      <a:pPr marL="0" algn="ctr" defTabSz="685732" rtl="0" eaLnBrk="1" fontAlgn="t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C50 vs. D05</a:t>
                      </a: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32" rtl="0" eaLnBrk="1" fontAlgn="t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1.12 (0.15 – 8.26), 0.91</a:t>
                      </a: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32" rtl="0" eaLnBrk="1" fontAlgn="t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521994"/>
                  </a:ext>
                </a:extLst>
              </a:tr>
              <a:tr h="422879">
                <a:tc>
                  <a:txBody>
                    <a:bodyPr/>
                    <a:lstStyle/>
                    <a:p>
                      <a:pPr marL="0" algn="ctr" defTabSz="685732" rtl="0" eaLnBrk="1" fontAlgn="t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Chimiotherapie</a:t>
                      </a: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32" rtl="0" eaLnBrk="1" fontAlgn="t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0.77 (0.31 – 1.93), 0.76</a:t>
                      </a: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32" rtl="0" eaLnBrk="1" fontAlgn="t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58960"/>
                  </a:ext>
                </a:extLst>
              </a:tr>
              <a:tr h="828446">
                <a:tc>
                  <a:txBody>
                    <a:bodyPr/>
                    <a:lstStyle/>
                    <a:p>
                      <a:pPr marL="0" algn="ctr" defTabSz="685732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732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Période</a:t>
                      </a: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 </a:t>
                      </a:r>
                      <a:r>
                        <a:rPr lang="en-US" sz="14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diagnostique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732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2008-2012 vs. 2013-2016</a:t>
                      </a: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32" rtl="0" eaLnBrk="1" fontAlgn="t" latinLnBrk="0" hangingPunct="1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1.48 (0.73 – 3.02), 0.27</a:t>
                      </a: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32" rtl="0" eaLnBrk="1" fontAlgn="t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922324"/>
                  </a:ext>
                </a:extLst>
              </a:tr>
            </a:tbl>
          </a:graphicData>
        </a:graphic>
      </p:graphicFrame>
      <p:grpSp>
        <p:nvGrpSpPr>
          <p:cNvPr id="15" name="Groupe 14">
            <a:extLst>
              <a:ext uri="{FF2B5EF4-FFF2-40B4-BE49-F238E27FC236}">
                <a16:creationId xmlns:a16="http://schemas.microsoft.com/office/drawing/2014/main" id="{0A43BDB8-3540-4FDE-61F5-C4705E8C386C}"/>
              </a:ext>
            </a:extLst>
          </p:cNvPr>
          <p:cNvGrpSpPr/>
          <p:nvPr/>
        </p:nvGrpSpPr>
        <p:grpSpPr>
          <a:xfrm>
            <a:off x="-1" y="-24064"/>
            <a:ext cx="9143999" cy="722792"/>
            <a:chOff x="0" y="-17757"/>
            <a:chExt cx="6924583" cy="568172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B3AEB483-5F69-7425-354D-05A2D02D23B1}"/>
                </a:ext>
              </a:extLst>
            </p:cNvPr>
            <p:cNvGrpSpPr/>
            <p:nvPr/>
          </p:nvGrpSpPr>
          <p:grpSpPr>
            <a:xfrm>
              <a:off x="2308194" y="-17757"/>
              <a:ext cx="4616389" cy="568172"/>
              <a:chOff x="3061918" y="-47136"/>
              <a:chExt cx="6126396" cy="411108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96445D3-C7AB-4321-9D3C-64804B679EDD}"/>
                  </a:ext>
                </a:extLst>
              </p:cNvPr>
              <p:cNvSpPr/>
              <p:nvPr/>
            </p:nvSpPr>
            <p:spPr>
              <a:xfrm>
                <a:off x="3061918" y="-47136"/>
                <a:ext cx="3063198" cy="41110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MATERIELS ET METHODES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A4F7BAE-3043-E79F-5E06-231A6433E136}"/>
                  </a:ext>
                </a:extLst>
              </p:cNvPr>
              <p:cNvSpPr/>
              <p:nvPr/>
            </p:nvSpPr>
            <p:spPr>
              <a:xfrm>
                <a:off x="6125116" y="-47136"/>
                <a:ext cx="3063198" cy="411108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RESULTATS </a:t>
                </a:r>
              </a:p>
            </p:txBody>
          </p: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A54547D-44FF-EED3-EA36-5B26D1401D58}"/>
                </a:ext>
              </a:extLst>
            </p:cNvPr>
            <p:cNvSpPr/>
            <p:nvPr/>
          </p:nvSpPr>
          <p:spPr>
            <a:xfrm>
              <a:off x="0" y="-17757"/>
              <a:ext cx="2308194" cy="56816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500" b="1" dirty="0">
                  <a:solidFill>
                    <a:schemeClr val="bg1"/>
                  </a:solidFill>
                  <a:latin typeface="Canter Light"/>
                </a:rPr>
                <a:t>CONTEXTE</a:t>
              </a:r>
            </a:p>
          </p:txBody>
        </p:sp>
      </p:grpSp>
      <p:sp>
        <p:nvSpPr>
          <p:cNvPr id="20" name="Espace réservé du pied de page 22">
            <a:extLst>
              <a:ext uri="{FF2B5EF4-FFF2-40B4-BE49-F238E27FC236}">
                <a16:creationId xmlns:a16="http://schemas.microsoft.com/office/drawing/2014/main" id="{190AFF40-6F78-F708-65FD-7CA76C2C26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49545" y="4869657"/>
            <a:ext cx="6091834" cy="273844"/>
          </a:xfrm>
        </p:spPr>
        <p:txBody>
          <a:bodyPr/>
          <a:lstStyle/>
          <a:p>
            <a:r>
              <a:rPr lang="fr-FR" sz="900" dirty="0"/>
              <a:t>«IXème Congrès International d’Épidémiologie EPITER-ADELF - 18-20 août 2022»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132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753"/>
    </mc:Choice>
    <mc:Fallback xmlns="">
      <p:transition spd="slow" advTm="657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0C5EC0FF-947E-4095-969B-4A03896119A4}"/>
              </a:ext>
            </a:extLst>
          </p:cNvPr>
          <p:cNvSpPr txBox="1"/>
          <p:nvPr/>
        </p:nvSpPr>
        <p:spPr>
          <a:xfrm>
            <a:off x="317033" y="1056442"/>
            <a:ext cx="87197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>
                <a:latin typeface="Segoe Script" panose="030B0504020000000003" pitchFamily="66" charset="0"/>
              </a:rPr>
              <a:t>MERCI DE VOTRE ATTENTION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755F9DF-1FB7-82D7-64AE-34712179C5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420" y="26440"/>
            <a:ext cx="2125580" cy="91701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9D30413E-30FD-E410-F65A-66731B6A6EB4}"/>
              </a:ext>
            </a:extLst>
          </p:cNvPr>
          <p:cNvSpPr txBox="1"/>
          <p:nvPr/>
        </p:nvSpPr>
        <p:spPr>
          <a:xfrm>
            <a:off x="107173" y="4352732"/>
            <a:ext cx="2277979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Disponibilité le 18 aout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297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91"/>
    </mc:Choice>
    <mc:Fallback xmlns="">
      <p:transition spd="slow" advTm="96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23DF30-2409-4E36-BBE3-438E5718F6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2</a:t>
            </a:fld>
            <a:endParaRPr lang="fr-FR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F06DD8DC-008B-4D06-88CC-9E97D40E8143}"/>
              </a:ext>
            </a:extLst>
          </p:cNvPr>
          <p:cNvGrpSpPr/>
          <p:nvPr/>
        </p:nvGrpSpPr>
        <p:grpSpPr>
          <a:xfrm>
            <a:off x="0" y="-32515"/>
            <a:ext cx="9144000" cy="4888614"/>
            <a:chOff x="4887" y="37071"/>
            <a:chExt cx="11987691" cy="630734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B038794-3A08-455C-96C3-88350EB992C4}"/>
                </a:ext>
              </a:extLst>
            </p:cNvPr>
            <p:cNvSpPr/>
            <p:nvPr/>
          </p:nvSpPr>
          <p:spPr>
            <a:xfrm>
              <a:off x="228600" y="152400"/>
              <a:ext cx="723900" cy="70485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AEA84B8-196D-4F30-A4F2-D2FCEB0F0732}"/>
                </a:ext>
              </a:extLst>
            </p:cNvPr>
            <p:cNvSpPr/>
            <p:nvPr/>
          </p:nvSpPr>
          <p:spPr>
            <a:xfrm>
              <a:off x="433512" y="366713"/>
              <a:ext cx="723900" cy="7048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2C0D48-BE85-4C71-B843-A5C6A6D2EB89}"/>
                </a:ext>
              </a:extLst>
            </p:cNvPr>
            <p:cNvSpPr/>
            <p:nvPr/>
          </p:nvSpPr>
          <p:spPr>
            <a:xfrm>
              <a:off x="715801" y="710255"/>
              <a:ext cx="438150" cy="357189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90307222-B7AE-4BED-9E9C-7D35119F666E}"/>
                </a:ext>
              </a:extLst>
            </p:cNvPr>
            <p:cNvSpPr txBox="1"/>
            <p:nvPr/>
          </p:nvSpPr>
          <p:spPr>
            <a:xfrm>
              <a:off x="1466850" y="128586"/>
              <a:ext cx="10525728" cy="675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PLAN</a:t>
              </a:r>
            </a:p>
          </p:txBody>
        </p: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A552C716-37EF-4B8C-A0BE-8AFBC7CA3137}"/>
                </a:ext>
              </a:extLst>
            </p:cNvPr>
            <p:cNvCxnSpPr/>
            <p:nvPr/>
          </p:nvCxnSpPr>
          <p:spPr>
            <a:xfrm>
              <a:off x="1466850" y="711994"/>
              <a:ext cx="103251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AutoShape 2" descr="https://upload.wikimedia.org/wikipedia/commons/thumb/6/64/Question_book-4.svg/45px-Question_book-4.svg.png">
              <a:hlinkClick r:id="rId2"/>
              <a:extLst>
                <a:ext uri="{FF2B5EF4-FFF2-40B4-BE49-F238E27FC236}">
                  <a16:creationId xmlns:a16="http://schemas.microsoft.com/office/drawing/2014/main" id="{B02F4384-B39A-4075-A9DF-CC2BB73F7C9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887" y="37071"/>
              <a:ext cx="428625" cy="333375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9525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TextBox 74">
              <a:extLst>
                <a:ext uri="{FF2B5EF4-FFF2-40B4-BE49-F238E27FC236}">
                  <a16:creationId xmlns:a16="http://schemas.microsoft.com/office/drawing/2014/main" id="{7FE7F526-2654-459E-8CA7-E39E0768B488}"/>
                </a:ext>
              </a:extLst>
            </p:cNvPr>
            <p:cNvSpPr txBox="1"/>
            <p:nvPr/>
          </p:nvSpPr>
          <p:spPr>
            <a:xfrm>
              <a:off x="3407308" y="1071563"/>
              <a:ext cx="6838950" cy="592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/>
                <a:t>CONTEXTE</a:t>
              </a:r>
              <a:endParaRPr lang="en-US" sz="2400" b="1" dirty="0"/>
            </a:p>
          </p:txBody>
        </p:sp>
        <p:sp>
          <p:nvSpPr>
            <p:cNvPr id="15" name="TextBox 76">
              <a:extLst>
                <a:ext uri="{FF2B5EF4-FFF2-40B4-BE49-F238E27FC236}">
                  <a16:creationId xmlns:a16="http://schemas.microsoft.com/office/drawing/2014/main" id="{700ADFEB-C841-4D5A-AFD5-C869849D4246}"/>
                </a:ext>
              </a:extLst>
            </p:cNvPr>
            <p:cNvSpPr txBox="1"/>
            <p:nvPr/>
          </p:nvSpPr>
          <p:spPr>
            <a:xfrm>
              <a:off x="3386191" y="3099444"/>
              <a:ext cx="6838950" cy="592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>
                  <a:solidFill>
                    <a:schemeClr val="bg1">
                      <a:lumMod val="75000"/>
                    </a:schemeClr>
                  </a:solidFill>
                </a:rPr>
                <a:t>MATERIELS ET METHODES</a:t>
              </a:r>
            </a:p>
          </p:txBody>
        </p:sp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86803D42-60F3-495C-9C63-5DA4767ACD1E}"/>
                </a:ext>
              </a:extLst>
            </p:cNvPr>
            <p:cNvGrpSpPr/>
            <p:nvPr/>
          </p:nvGrpSpPr>
          <p:grpSpPr>
            <a:xfrm>
              <a:off x="2067336" y="952500"/>
              <a:ext cx="904464" cy="5391920"/>
              <a:chOff x="2067336" y="952500"/>
              <a:chExt cx="904464" cy="5391920"/>
            </a:xfrm>
          </p:grpSpPr>
          <p:cxnSp>
            <p:nvCxnSpPr>
              <p:cNvPr id="18" name="Connecteur droit 86">
                <a:extLst>
                  <a:ext uri="{FF2B5EF4-FFF2-40B4-BE49-F238E27FC236}">
                    <a16:creationId xmlns:a16="http://schemas.microsoft.com/office/drawing/2014/main" id="{CD86B8EC-FE1C-4491-84A4-BEBCF1AF5557}"/>
                  </a:ext>
                </a:extLst>
              </p:cNvPr>
              <p:cNvCxnSpPr/>
              <p:nvPr/>
            </p:nvCxnSpPr>
            <p:spPr>
              <a:xfrm>
                <a:off x="2523848" y="1067444"/>
                <a:ext cx="16408" cy="52769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Oval 72">
                <a:extLst>
                  <a:ext uri="{FF2B5EF4-FFF2-40B4-BE49-F238E27FC236}">
                    <a16:creationId xmlns:a16="http://schemas.microsoft.com/office/drawing/2014/main" id="{78039973-A9AD-4CFC-B245-B3FB9B841106}"/>
                  </a:ext>
                </a:extLst>
              </p:cNvPr>
              <p:cNvSpPr/>
              <p:nvPr/>
            </p:nvSpPr>
            <p:spPr>
              <a:xfrm>
                <a:off x="2088617" y="952500"/>
                <a:ext cx="883183" cy="771033"/>
              </a:xfrm>
              <a:prstGeom prst="ellipse">
                <a:avLst/>
              </a:prstGeom>
              <a:solidFill>
                <a:srgbClr val="00206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4000" b="1" dirty="0">
                    <a:solidFill>
                      <a:schemeClr val="tx1"/>
                    </a:solidFill>
                  </a:rPr>
                  <a:t>1</a:t>
                </a:r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Oval 77">
                <a:extLst>
                  <a:ext uri="{FF2B5EF4-FFF2-40B4-BE49-F238E27FC236}">
                    <a16:creationId xmlns:a16="http://schemas.microsoft.com/office/drawing/2014/main" id="{A001FA01-EF81-4660-8D12-738DC21D1113}"/>
                  </a:ext>
                </a:extLst>
              </p:cNvPr>
              <p:cNvSpPr/>
              <p:nvPr/>
            </p:nvSpPr>
            <p:spPr>
              <a:xfrm>
                <a:off x="2088617" y="3022830"/>
                <a:ext cx="883183" cy="77103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4000" b="1" dirty="0">
                    <a:solidFill>
                      <a:schemeClr val="tx1"/>
                    </a:solidFill>
                  </a:rPr>
                  <a:t>2</a:t>
                </a:r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Oval 78">
                <a:extLst>
                  <a:ext uri="{FF2B5EF4-FFF2-40B4-BE49-F238E27FC236}">
                    <a16:creationId xmlns:a16="http://schemas.microsoft.com/office/drawing/2014/main" id="{BF32C3FB-3398-4664-9799-E4D1882158C7}"/>
                  </a:ext>
                </a:extLst>
              </p:cNvPr>
              <p:cNvSpPr/>
              <p:nvPr/>
            </p:nvSpPr>
            <p:spPr>
              <a:xfrm>
                <a:off x="2067336" y="4949414"/>
                <a:ext cx="883183" cy="77103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4000" b="1" dirty="0">
                    <a:solidFill>
                      <a:schemeClr val="tx1"/>
                    </a:solidFill>
                  </a:rPr>
                  <a:t>3</a:t>
                </a:r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" name="TextBox 80">
              <a:extLst>
                <a:ext uri="{FF2B5EF4-FFF2-40B4-BE49-F238E27FC236}">
                  <a16:creationId xmlns:a16="http://schemas.microsoft.com/office/drawing/2014/main" id="{1BFA3CC0-F087-42D7-B74E-A3D41D9D119E}"/>
                </a:ext>
              </a:extLst>
            </p:cNvPr>
            <p:cNvSpPr txBox="1"/>
            <p:nvPr/>
          </p:nvSpPr>
          <p:spPr>
            <a:xfrm>
              <a:off x="3386191" y="5036758"/>
              <a:ext cx="6838950" cy="592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>
                  <a:solidFill>
                    <a:schemeClr val="bg1">
                      <a:lumMod val="75000"/>
                    </a:schemeClr>
                  </a:solidFill>
                </a:rPr>
                <a:t>RESULTATS</a:t>
              </a:r>
              <a:endParaRPr lang="en-US" sz="2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23" name="Espace réservé du pied de page 22">
            <a:extLst>
              <a:ext uri="{FF2B5EF4-FFF2-40B4-BE49-F238E27FC236}">
                <a16:creationId xmlns:a16="http://schemas.microsoft.com/office/drawing/2014/main" id="{10895B6E-6420-48CE-9D96-42E2EAD71E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49545" y="4869657"/>
            <a:ext cx="6091834" cy="273844"/>
          </a:xfrm>
        </p:spPr>
        <p:txBody>
          <a:bodyPr/>
          <a:lstStyle/>
          <a:p>
            <a:r>
              <a:rPr lang="fr-FR" sz="900" dirty="0"/>
              <a:t>«IXème Congrès International d’Épidémiologie EPITER-ADELF - 18-20 août 2022»</a:t>
            </a:r>
          </a:p>
        </p:txBody>
      </p:sp>
    </p:spTree>
    <p:extLst>
      <p:ext uri="{BB962C8B-B14F-4D97-AF65-F5344CB8AC3E}">
        <p14:creationId xmlns:p14="http://schemas.microsoft.com/office/powerpoint/2010/main" val="336261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22"/>
    </mc:Choice>
    <mc:Fallback xmlns="">
      <p:transition spd="slow" advTm="962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23DF30-2409-4E36-BBE3-438E5718F6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3</a:t>
            </a:fld>
            <a:endParaRPr lang="fr-FR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F06DD8DC-008B-4D06-88CC-9E97D40E8143}"/>
              </a:ext>
            </a:extLst>
          </p:cNvPr>
          <p:cNvGrpSpPr/>
          <p:nvPr/>
        </p:nvGrpSpPr>
        <p:grpSpPr>
          <a:xfrm>
            <a:off x="0" y="-32515"/>
            <a:ext cx="9144000" cy="4888614"/>
            <a:chOff x="4887" y="37071"/>
            <a:chExt cx="11987691" cy="630734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B038794-3A08-455C-96C3-88350EB992C4}"/>
                </a:ext>
              </a:extLst>
            </p:cNvPr>
            <p:cNvSpPr/>
            <p:nvPr/>
          </p:nvSpPr>
          <p:spPr>
            <a:xfrm>
              <a:off x="228600" y="152400"/>
              <a:ext cx="723900" cy="70485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AEA84B8-196D-4F30-A4F2-D2FCEB0F0732}"/>
                </a:ext>
              </a:extLst>
            </p:cNvPr>
            <p:cNvSpPr/>
            <p:nvPr/>
          </p:nvSpPr>
          <p:spPr>
            <a:xfrm>
              <a:off x="433512" y="366713"/>
              <a:ext cx="723900" cy="7048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2C0D48-BE85-4C71-B843-A5C6A6D2EB89}"/>
                </a:ext>
              </a:extLst>
            </p:cNvPr>
            <p:cNvSpPr/>
            <p:nvPr/>
          </p:nvSpPr>
          <p:spPr>
            <a:xfrm>
              <a:off x="715801" y="710255"/>
              <a:ext cx="438150" cy="357189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90307222-B7AE-4BED-9E9C-7D35119F666E}"/>
                </a:ext>
              </a:extLst>
            </p:cNvPr>
            <p:cNvSpPr txBox="1"/>
            <p:nvPr/>
          </p:nvSpPr>
          <p:spPr>
            <a:xfrm>
              <a:off x="1466850" y="128586"/>
              <a:ext cx="10525728" cy="675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PLAN</a:t>
              </a:r>
            </a:p>
          </p:txBody>
        </p: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A552C716-37EF-4B8C-A0BE-8AFBC7CA3137}"/>
                </a:ext>
              </a:extLst>
            </p:cNvPr>
            <p:cNvCxnSpPr/>
            <p:nvPr/>
          </p:nvCxnSpPr>
          <p:spPr>
            <a:xfrm>
              <a:off x="1466850" y="711994"/>
              <a:ext cx="103251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AutoShape 2" descr="https://upload.wikimedia.org/wikipedia/commons/thumb/6/64/Question_book-4.svg/45px-Question_book-4.svg.png">
              <a:hlinkClick r:id="rId2"/>
              <a:extLst>
                <a:ext uri="{FF2B5EF4-FFF2-40B4-BE49-F238E27FC236}">
                  <a16:creationId xmlns:a16="http://schemas.microsoft.com/office/drawing/2014/main" id="{B02F4384-B39A-4075-A9DF-CC2BB73F7C9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887" y="37071"/>
              <a:ext cx="428625" cy="333375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9525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TextBox 74">
              <a:extLst>
                <a:ext uri="{FF2B5EF4-FFF2-40B4-BE49-F238E27FC236}">
                  <a16:creationId xmlns:a16="http://schemas.microsoft.com/office/drawing/2014/main" id="{7FE7F526-2654-459E-8CA7-E39E0768B488}"/>
                </a:ext>
              </a:extLst>
            </p:cNvPr>
            <p:cNvSpPr txBox="1"/>
            <p:nvPr/>
          </p:nvSpPr>
          <p:spPr>
            <a:xfrm>
              <a:off x="3407030" y="1067443"/>
              <a:ext cx="6838950" cy="592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>
                  <a:solidFill>
                    <a:schemeClr val="bg1">
                      <a:lumMod val="75000"/>
                    </a:schemeClr>
                  </a:solidFill>
                </a:rPr>
                <a:t>CONTEXTE</a:t>
              </a:r>
              <a:endParaRPr lang="en-US" sz="2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5" name="TextBox 76">
              <a:extLst>
                <a:ext uri="{FF2B5EF4-FFF2-40B4-BE49-F238E27FC236}">
                  <a16:creationId xmlns:a16="http://schemas.microsoft.com/office/drawing/2014/main" id="{700ADFEB-C841-4D5A-AFD5-C869849D4246}"/>
                </a:ext>
              </a:extLst>
            </p:cNvPr>
            <p:cNvSpPr txBox="1"/>
            <p:nvPr/>
          </p:nvSpPr>
          <p:spPr>
            <a:xfrm>
              <a:off x="3386191" y="3099444"/>
              <a:ext cx="6838950" cy="592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/>
                <a:t>MATERIELS ET METHODES</a:t>
              </a:r>
            </a:p>
          </p:txBody>
        </p:sp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86803D42-60F3-495C-9C63-5DA4767ACD1E}"/>
                </a:ext>
              </a:extLst>
            </p:cNvPr>
            <p:cNvGrpSpPr/>
            <p:nvPr/>
          </p:nvGrpSpPr>
          <p:grpSpPr>
            <a:xfrm>
              <a:off x="2067336" y="948822"/>
              <a:ext cx="904464" cy="5395598"/>
              <a:chOff x="2067336" y="948822"/>
              <a:chExt cx="904464" cy="5395598"/>
            </a:xfrm>
          </p:grpSpPr>
          <p:cxnSp>
            <p:nvCxnSpPr>
              <p:cNvPr id="18" name="Connecteur droit 86">
                <a:extLst>
                  <a:ext uri="{FF2B5EF4-FFF2-40B4-BE49-F238E27FC236}">
                    <a16:creationId xmlns:a16="http://schemas.microsoft.com/office/drawing/2014/main" id="{CD86B8EC-FE1C-4491-84A4-BEBCF1AF5557}"/>
                  </a:ext>
                </a:extLst>
              </p:cNvPr>
              <p:cNvCxnSpPr/>
              <p:nvPr/>
            </p:nvCxnSpPr>
            <p:spPr>
              <a:xfrm>
                <a:off x="2523848" y="1067444"/>
                <a:ext cx="16408" cy="52769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Oval 72">
                <a:extLst>
                  <a:ext uri="{FF2B5EF4-FFF2-40B4-BE49-F238E27FC236}">
                    <a16:creationId xmlns:a16="http://schemas.microsoft.com/office/drawing/2014/main" id="{78039973-A9AD-4CFC-B245-B3FB9B841106}"/>
                  </a:ext>
                </a:extLst>
              </p:cNvPr>
              <p:cNvSpPr/>
              <p:nvPr/>
            </p:nvSpPr>
            <p:spPr>
              <a:xfrm>
                <a:off x="2088617" y="948822"/>
                <a:ext cx="883183" cy="77103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4000" b="1" dirty="0">
                    <a:solidFill>
                      <a:schemeClr val="tx1"/>
                    </a:solidFill>
                  </a:rPr>
                  <a:t>1</a:t>
                </a:r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Oval 77">
                <a:extLst>
                  <a:ext uri="{FF2B5EF4-FFF2-40B4-BE49-F238E27FC236}">
                    <a16:creationId xmlns:a16="http://schemas.microsoft.com/office/drawing/2014/main" id="{A001FA01-EF81-4660-8D12-738DC21D1113}"/>
                  </a:ext>
                </a:extLst>
              </p:cNvPr>
              <p:cNvSpPr/>
              <p:nvPr/>
            </p:nvSpPr>
            <p:spPr>
              <a:xfrm>
                <a:off x="2088617" y="3010196"/>
                <a:ext cx="883183" cy="771033"/>
              </a:xfrm>
              <a:prstGeom prst="ellipse">
                <a:avLst/>
              </a:prstGeom>
              <a:solidFill>
                <a:srgbClr val="00206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4000" b="1" dirty="0">
                    <a:solidFill>
                      <a:schemeClr val="tx1"/>
                    </a:solidFill>
                  </a:rPr>
                  <a:t>2</a:t>
                </a:r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Oval 78">
                <a:extLst>
                  <a:ext uri="{FF2B5EF4-FFF2-40B4-BE49-F238E27FC236}">
                    <a16:creationId xmlns:a16="http://schemas.microsoft.com/office/drawing/2014/main" id="{BF32C3FB-3398-4664-9799-E4D1882158C7}"/>
                  </a:ext>
                </a:extLst>
              </p:cNvPr>
              <p:cNvSpPr/>
              <p:nvPr/>
            </p:nvSpPr>
            <p:spPr>
              <a:xfrm>
                <a:off x="2067336" y="4949414"/>
                <a:ext cx="883183" cy="77103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4000" b="1" dirty="0">
                    <a:solidFill>
                      <a:schemeClr val="tx1"/>
                    </a:solidFill>
                  </a:rPr>
                  <a:t>3</a:t>
                </a:r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" name="TextBox 80">
              <a:extLst>
                <a:ext uri="{FF2B5EF4-FFF2-40B4-BE49-F238E27FC236}">
                  <a16:creationId xmlns:a16="http://schemas.microsoft.com/office/drawing/2014/main" id="{1BFA3CC0-F087-42D7-B74E-A3D41D9D119E}"/>
                </a:ext>
              </a:extLst>
            </p:cNvPr>
            <p:cNvSpPr txBox="1"/>
            <p:nvPr/>
          </p:nvSpPr>
          <p:spPr>
            <a:xfrm>
              <a:off x="3386191" y="5036758"/>
              <a:ext cx="6838950" cy="592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>
                  <a:solidFill>
                    <a:schemeClr val="bg1">
                      <a:lumMod val="75000"/>
                    </a:schemeClr>
                  </a:solidFill>
                </a:rPr>
                <a:t>RESULTATS</a:t>
              </a:r>
              <a:endParaRPr lang="en-US" sz="2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24" name="Espace réservé du pied de page 22">
            <a:extLst>
              <a:ext uri="{FF2B5EF4-FFF2-40B4-BE49-F238E27FC236}">
                <a16:creationId xmlns:a16="http://schemas.microsoft.com/office/drawing/2014/main" id="{5913B5C5-A93A-E34A-A560-B029360866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49545" y="4869657"/>
            <a:ext cx="6091834" cy="273844"/>
          </a:xfrm>
        </p:spPr>
        <p:txBody>
          <a:bodyPr/>
          <a:lstStyle/>
          <a:p>
            <a:r>
              <a:rPr lang="fr-FR" sz="900" dirty="0"/>
              <a:t>«IXème Congrès International d’Épidémiologie EPITER-ADELF - 18-20 août 2022»</a:t>
            </a:r>
          </a:p>
        </p:txBody>
      </p:sp>
    </p:spTree>
    <p:extLst>
      <p:ext uri="{BB962C8B-B14F-4D97-AF65-F5344CB8AC3E}">
        <p14:creationId xmlns:p14="http://schemas.microsoft.com/office/powerpoint/2010/main" val="24390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22"/>
    </mc:Choice>
    <mc:Fallback xmlns="">
      <p:transition spd="slow" advTm="962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23DF30-2409-4E36-BBE3-438E5718F6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4</a:t>
            </a:fld>
            <a:endParaRPr lang="fr-FR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F06DD8DC-008B-4D06-88CC-9E97D40E8143}"/>
              </a:ext>
            </a:extLst>
          </p:cNvPr>
          <p:cNvGrpSpPr/>
          <p:nvPr/>
        </p:nvGrpSpPr>
        <p:grpSpPr>
          <a:xfrm>
            <a:off x="0" y="-32515"/>
            <a:ext cx="9144000" cy="4888614"/>
            <a:chOff x="4887" y="37071"/>
            <a:chExt cx="11987691" cy="630734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B038794-3A08-455C-96C3-88350EB992C4}"/>
                </a:ext>
              </a:extLst>
            </p:cNvPr>
            <p:cNvSpPr/>
            <p:nvPr/>
          </p:nvSpPr>
          <p:spPr>
            <a:xfrm>
              <a:off x="228600" y="152400"/>
              <a:ext cx="723900" cy="70485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AEA84B8-196D-4F30-A4F2-D2FCEB0F0732}"/>
                </a:ext>
              </a:extLst>
            </p:cNvPr>
            <p:cNvSpPr/>
            <p:nvPr/>
          </p:nvSpPr>
          <p:spPr>
            <a:xfrm>
              <a:off x="433512" y="366713"/>
              <a:ext cx="723900" cy="7048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2C0D48-BE85-4C71-B843-A5C6A6D2EB89}"/>
                </a:ext>
              </a:extLst>
            </p:cNvPr>
            <p:cNvSpPr/>
            <p:nvPr/>
          </p:nvSpPr>
          <p:spPr>
            <a:xfrm>
              <a:off x="715801" y="710255"/>
              <a:ext cx="438150" cy="357189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90307222-B7AE-4BED-9E9C-7D35119F666E}"/>
                </a:ext>
              </a:extLst>
            </p:cNvPr>
            <p:cNvSpPr txBox="1"/>
            <p:nvPr/>
          </p:nvSpPr>
          <p:spPr>
            <a:xfrm>
              <a:off x="1466850" y="128586"/>
              <a:ext cx="10525728" cy="675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PLAN</a:t>
              </a:r>
            </a:p>
          </p:txBody>
        </p: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A552C716-37EF-4B8C-A0BE-8AFBC7CA3137}"/>
                </a:ext>
              </a:extLst>
            </p:cNvPr>
            <p:cNvCxnSpPr/>
            <p:nvPr/>
          </p:nvCxnSpPr>
          <p:spPr>
            <a:xfrm>
              <a:off x="1466850" y="711994"/>
              <a:ext cx="103251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AutoShape 2" descr="https://upload.wikimedia.org/wikipedia/commons/thumb/6/64/Question_book-4.svg/45px-Question_book-4.svg.png">
              <a:hlinkClick r:id="rId2"/>
              <a:extLst>
                <a:ext uri="{FF2B5EF4-FFF2-40B4-BE49-F238E27FC236}">
                  <a16:creationId xmlns:a16="http://schemas.microsoft.com/office/drawing/2014/main" id="{B02F4384-B39A-4075-A9DF-CC2BB73F7C9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887" y="37071"/>
              <a:ext cx="428625" cy="333375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9525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TextBox 74">
              <a:extLst>
                <a:ext uri="{FF2B5EF4-FFF2-40B4-BE49-F238E27FC236}">
                  <a16:creationId xmlns:a16="http://schemas.microsoft.com/office/drawing/2014/main" id="{7FE7F526-2654-459E-8CA7-E39E0768B488}"/>
                </a:ext>
              </a:extLst>
            </p:cNvPr>
            <p:cNvSpPr txBox="1"/>
            <p:nvPr/>
          </p:nvSpPr>
          <p:spPr>
            <a:xfrm>
              <a:off x="3407308" y="1071563"/>
              <a:ext cx="6838950" cy="592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>
                  <a:solidFill>
                    <a:schemeClr val="bg1">
                      <a:lumMod val="75000"/>
                    </a:schemeClr>
                  </a:solidFill>
                </a:rPr>
                <a:t>CONTEXTE</a:t>
              </a:r>
              <a:endParaRPr lang="en-US" sz="2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5" name="TextBox 76">
              <a:extLst>
                <a:ext uri="{FF2B5EF4-FFF2-40B4-BE49-F238E27FC236}">
                  <a16:creationId xmlns:a16="http://schemas.microsoft.com/office/drawing/2014/main" id="{700ADFEB-C841-4D5A-AFD5-C869849D4246}"/>
                </a:ext>
              </a:extLst>
            </p:cNvPr>
            <p:cNvSpPr txBox="1"/>
            <p:nvPr/>
          </p:nvSpPr>
          <p:spPr>
            <a:xfrm>
              <a:off x="3386191" y="3099444"/>
              <a:ext cx="6838950" cy="592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>
                  <a:solidFill>
                    <a:schemeClr val="bg1">
                      <a:lumMod val="75000"/>
                    </a:schemeClr>
                  </a:solidFill>
                </a:rPr>
                <a:t>MATERIELS ET METHODES</a:t>
              </a:r>
            </a:p>
          </p:txBody>
        </p:sp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86803D42-60F3-495C-9C63-5DA4767ACD1E}"/>
                </a:ext>
              </a:extLst>
            </p:cNvPr>
            <p:cNvGrpSpPr/>
            <p:nvPr/>
          </p:nvGrpSpPr>
          <p:grpSpPr>
            <a:xfrm>
              <a:off x="2067336" y="952500"/>
              <a:ext cx="904464" cy="5391920"/>
              <a:chOff x="2067336" y="952500"/>
              <a:chExt cx="904464" cy="5391920"/>
            </a:xfrm>
          </p:grpSpPr>
          <p:cxnSp>
            <p:nvCxnSpPr>
              <p:cNvPr id="18" name="Connecteur droit 86">
                <a:extLst>
                  <a:ext uri="{FF2B5EF4-FFF2-40B4-BE49-F238E27FC236}">
                    <a16:creationId xmlns:a16="http://schemas.microsoft.com/office/drawing/2014/main" id="{CD86B8EC-FE1C-4491-84A4-BEBCF1AF5557}"/>
                  </a:ext>
                </a:extLst>
              </p:cNvPr>
              <p:cNvCxnSpPr/>
              <p:nvPr/>
            </p:nvCxnSpPr>
            <p:spPr>
              <a:xfrm>
                <a:off x="2523848" y="1067444"/>
                <a:ext cx="16408" cy="52769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Oval 72">
                <a:extLst>
                  <a:ext uri="{FF2B5EF4-FFF2-40B4-BE49-F238E27FC236}">
                    <a16:creationId xmlns:a16="http://schemas.microsoft.com/office/drawing/2014/main" id="{78039973-A9AD-4CFC-B245-B3FB9B841106}"/>
                  </a:ext>
                </a:extLst>
              </p:cNvPr>
              <p:cNvSpPr/>
              <p:nvPr/>
            </p:nvSpPr>
            <p:spPr>
              <a:xfrm>
                <a:off x="2088617" y="952500"/>
                <a:ext cx="883183" cy="77103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4000" b="1" dirty="0">
                    <a:solidFill>
                      <a:schemeClr val="tx1"/>
                    </a:solidFill>
                  </a:rPr>
                  <a:t>1</a:t>
                </a:r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Oval 77">
                <a:extLst>
                  <a:ext uri="{FF2B5EF4-FFF2-40B4-BE49-F238E27FC236}">
                    <a16:creationId xmlns:a16="http://schemas.microsoft.com/office/drawing/2014/main" id="{A001FA01-EF81-4660-8D12-738DC21D1113}"/>
                  </a:ext>
                </a:extLst>
              </p:cNvPr>
              <p:cNvSpPr/>
              <p:nvPr/>
            </p:nvSpPr>
            <p:spPr>
              <a:xfrm>
                <a:off x="2088617" y="3022830"/>
                <a:ext cx="883183" cy="77103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4000" b="1" dirty="0">
                    <a:solidFill>
                      <a:schemeClr val="tx1"/>
                    </a:solidFill>
                  </a:rPr>
                  <a:t>2</a:t>
                </a:r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Oval 78">
                <a:extLst>
                  <a:ext uri="{FF2B5EF4-FFF2-40B4-BE49-F238E27FC236}">
                    <a16:creationId xmlns:a16="http://schemas.microsoft.com/office/drawing/2014/main" id="{BF32C3FB-3398-4664-9799-E4D1882158C7}"/>
                  </a:ext>
                </a:extLst>
              </p:cNvPr>
              <p:cNvSpPr/>
              <p:nvPr/>
            </p:nvSpPr>
            <p:spPr>
              <a:xfrm>
                <a:off x="2067336" y="4949414"/>
                <a:ext cx="883183" cy="771033"/>
              </a:xfrm>
              <a:prstGeom prst="ellipse">
                <a:avLst/>
              </a:prstGeom>
              <a:solidFill>
                <a:srgbClr val="00206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4000" b="1" dirty="0">
                    <a:solidFill>
                      <a:schemeClr val="tx1"/>
                    </a:solidFill>
                  </a:rPr>
                  <a:t>3</a:t>
                </a:r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" name="TextBox 80">
              <a:extLst>
                <a:ext uri="{FF2B5EF4-FFF2-40B4-BE49-F238E27FC236}">
                  <a16:creationId xmlns:a16="http://schemas.microsoft.com/office/drawing/2014/main" id="{1BFA3CC0-F087-42D7-B74E-A3D41D9D119E}"/>
                </a:ext>
              </a:extLst>
            </p:cNvPr>
            <p:cNvSpPr txBox="1"/>
            <p:nvPr/>
          </p:nvSpPr>
          <p:spPr>
            <a:xfrm>
              <a:off x="3386191" y="5036758"/>
              <a:ext cx="6838950" cy="592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/>
                <a:t>RESULTATS</a:t>
              </a:r>
              <a:endParaRPr lang="en-US" sz="2400" b="1" dirty="0"/>
            </a:p>
          </p:txBody>
        </p:sp>
      </p:grpSp>
      <p:sp>
        <p:nvSpPr>
          <p:cNvPr id="22" name="Espace réservé du pied de page 22">
            <a:extLst>
              <a:ext uri="{FF2B5EF4-FFF2-40B4-BE49-F238E27FC236}">
                <a16:creationId xmlns:a16="http://schemas.microsoft.com/office/drawing/2014/main" id="{F25C009B-E9F2-8B8A-5354-452278E54B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49545" y="4869657"/>
            <a:ext cx="6091834" cy="273844"/>
          </a:xfrm>
        </p:spPr>
        <p:txBody>
          <a:bodyPr/>
          <a:lstStyle/>
          <a:p>
            <a:r>
              <a:rPr lang="fr-FR" sz="900" dirty="0"/>
              <a:t>«IXème Congrès International d’Épidémiologie EPITER-ADELF - 18-20 août 2022»</a:t>
            </a:r>
          </a:p>
        </p:txBody>
      </p:sp>
    </p:spTree>
    <p:extLst>
      <p:ext uri="{BB962C8B-B14F-4D97-AF65-F5344CB8AC3E}">
        <p14:creationId xmlns:p14="http://schemas.microsoft.com/office/powerpoint/2010/main" val="126564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22"/>
    </mc:Choice>
    <mc:Fallback xmlns="">
      <p:transition spd="slow" advTm="962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23DF30-2409-4E36-BBE3-438E5718F6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5</a:t>
            </a:fld>
            <a:endParaRPr lang="fr-FR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1B7ED13C-8626-4414-AF4B-2B411B0706AD}"/>
              </a:ext>
            </a:extLst>
          </p:cNvPr>
          <p:cNvGrpSpPr/>
          <p:nvPr/>
        </p:nvGrpSpPr>
        <p:grpSpPr>
          <a:xfrm>
            <a:off x="0" y="-24063"/>
            <a:ext cx="9144000" cy="722792"/>
            <a:chOff x="0" y="-17757"/>
            <a:chExt cx="6924583" cy="568172"/>
          </a:xfrm>
        </p:grpSpPr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965B73CD-FCD6-45F9-92E4-66CF3858B6AC}"/>
                </a:ext>
              </a:extLst>
            </p:cNvPr>
            <p:cNvGrpSpPr/>
            <p:nvPr/>
          </p:nvGrpSpPr>
          <p:grpSpPr>
            <a:xfrm>
              <a:off x="2308194" y="-17757"/>
              <a:ext cx="4616389" cy="568172"/>
              <a:chOff x="3061918" y="-47136"/>
              <a:chExt cx="6126396" cy="411108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22079C9-C19C-4BF1-9764-0576E9E67B5B}"/>
                  </a:ext>
                </a:extLst>
              </p:cNvPr>
              <p:cNvSpPr/>
              <p:nvPr/>
            </p:nvSpPr>
            <p:spPr>
              <a:xfrm>
                <a:off x="3061918" y="-47136"/>
                <a:ext cx="3063198" cy="41110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MATERIELS ET METHODES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230C426-2510-4A7E-BB1F-BB04BE5EB990}"/>
                  </a:ext>
                </a:extLst>
              </p:cNvPr>
              <p:cNvSpPr/>
              <p:nvPr/>
            </p:nvSpPr>
            <p:spPr>
              <a:xfrm>
                <a:off x="6125116" y="-47136"/>
                <a:ext cx="3063198" cy="41110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RESULTATS </a:t>
                </a:r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DA2AD02-46EA-40B1-99CC-A4BCCAB12286}"/>
                </a:ext>
              </a:extLst>
            </p:cNvPr>
            <p:cNvSpPr/>
            <p:nvPr/>
          </p:nvSpPr>
          <p:spPr>
            <a:xfrm>
              <a:off x="0" y="-17757"/>
              <a:ext cx="2308194" cy="56816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500" b="1" dirty="0">
                  <a:solidFill>
                    <a:schemeClr val="bg1"/>
                  </a:solidFill>
                  <a:latin typeface="Canter Light"/>
                </a:rPr>
                <a:t>CONTEXTE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271A8BFE-EAA8-47F6-8030-E9829DFC9B3D}"/>
              </a:ext>
            </a:extLst>
          </p:cNvPr>
          <p:cNvGrpSpPr/>
          <p:nvPr/>
        </p:nvGrpSpPr>
        <p:grpSpPr>
          <a:xfrm>
            <a:off x="135189" y="971833"/>
            <a:ext cx="8987188" cy="3744437"/>
            <a:chOff x="135189" y="971833"/>
            <a:chExt cx="8987188" cy="374443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37E4598-41B3-46D4-9822-7AF8C73B09A2}"/>
                </a:ext>
              </a:extLst>
            </p:cNvPr>
            <p:cNvSpPr/>
            <p:nvPr/>
          </p:nvSpPr>
          <p:spPr>
            <a:xfrm>
              <a:off x="135189" y="971833"/>
              <a:ext cx="6926012" cy="2239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just">
                <a:lnSpc>
                  <a:spcPct val="150000"/>
                </a:lnSpc>
                <a:spcBef>
                  <a:spcPts val="300"/>
                </a:spcBef>
                <a:buFont typeface="Wingdings" panose="05000000000000000000" pitchFamily="2" charset="2"/>
                <a:buChar char="q"/>
              </a:pPr>
              <a:r>
                <a:rPr lang="fr-FR" sz="2400" b="1" dirty="0">
                  <a:latin typeface="+mj-lt"/>
                  <a:ea typeface="Droid Sans Fallback"/>
                  <a:cs typeface="Times New Roman" panose="02020603050405020304" pitchFamily="18" charset="0"/>
                </a:rPr>
                <a:t>Cancer du sein</a:t>
              </a:r>
              <a:r>
                <a:rPr lang="fr-FR" sz="2400" b="1" dirty="0">
                  <a:ea typeface="Droid Sans Fallback"/>
                  <a:cs typeface="Times New Roman" panose="02020603050405020304" pitchFamily="18" charset="0"/>
                </a:rPr>
                <a:t>: </a:t>
              </a:r>
              <a:r>
                <a:rPr lang="fr-FR" sz="2000" dirty="0">
                  <a:latin typeface="+mj-lt"/>
                </a:rPr>
                <a:t>~ 60 000 nouveaux cas / an en France</a:t>
              </a:r>
              <a:endParaRPr lang="fr-FR" sz="2400" b="1" dirty="0">
                <a:latin typeface="+mj-lt"/>
              </a:endParaRPr>
            </a:p>
            <a:p>
              <a:pPr marL="342900" indent="-342900" algn="just">
                <a:lnSpc>
                  <a:spcPct val="150000"/>
                </a:lnSpc>
                <a:spcBef>
                  <a:spcPts val="300"/>
                </a:spcBef>
                <a:buFont typeface="Wingdings" panose="05000000000000000000" pitchFamily="2" charset="2"/>
                <a:buChar char="q"/>
              </a:pPr>
              <a:r>
                <a:rPr lang="fr-FR" sz="2400" b="1" dirty="0">
                  <a:latin typeface="+mj-lt"/>
                </a:rPr>
                <a:t>Traitements des cancers du sein:</a:t>
              </a:r>
              <a:r>
                <a:rPr lang="fr-FR" sz="2400" dirty="0">
                  <a:latin typeface="+mj-lt"/>
                </a:rPr>
                <a:t> </a:t>
              </a:r>
            </a:p>
            <a:p>
              <a:pPr marL="742932" lvl="1" indent="-285744" algn="just">
                <a:spcBef>
                  <a:spcPts val="300"/>
                </a:spcBef>
                <a:buFont typeface="Wingdings" panose="05000000000000000000" pitchFamily="2" charset="2"/>
                <a:buChar char="q"/>
              </a:pPr>
              <a:r>
                <a:rPr lang="fr-FR" sz="2000" dirty="0">
                  <a:latin typeface="+mj-lt"/>
                </a:rPr>
                <a:t>Chirurgie: Mastectomie ou tumorectomie </a:t>
              </a:r>
            </a:p>
            <a:p>
              <a:pPr marL="742932" lvl="1" indent="-285744">
                <a:spcBef>
                  <a:spcPts val="300"/>
                </a:spcBef>
                <a:buFont typeface="Wingdings" panose="05000000000000000000" pitchFamily="2" charset="2"/>
                <a:buChar char="q"/>
              </a:pPr>
              <a:r>
                <a:rPr lang="fr-FR" sz="2000" dirty="0">
                  <a:latin typeface="+mj-lt"/>
                </a:rPr>
                <a:t>Traitements adjuvants: Radiothérapie (RT), chimiothérapie, hormonothérapie</a:t>
              </a:r>
            </a:p>
          </p:txBody>
        </p:sp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90C608ED-9DB5-4D0B-934D-60EC49B214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54800" y="1029563"/>
              <a:ext cx="2467577" cy="3533321"/>
            </a:xfrm>
            <a:prstGeom prst="rect">
              <a:avLst/>
            </a:prstGeom>
          </p:spPr>
        </p:pic>
        <p:pic>
          <p:nvPicPr>
            <p:cNvPr id="17" name="Image 16" descr="État de l'art de l'irradiation des ganglions de la chaîne mammaire ...">
              <a:extLst>
                <a:ext uri="{FF2B5EF4-FFF2-40B4-BE49-F238E27FC236}">
                  <a16:creationId xmlns:a16="http://schemas.microsoft.com/office/drawing/2014/main" id="{CB310DC3-379F-4483-9012-92A35A2A4CFD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8528" y="3227285"/>
              <a:ext cx="3979333" cy="148898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" name="Espace réservé du pied de page 22">
            <a:extLst>
              <a:ext uri="{FF2B5EF4-FFF2-40B4-BE49-F238E27FC236}">
                <a16:creationId xmlns:a16="http://schemas.microsoft.com/office/drawing/2014/main" id="{BC967E2A-C784-46A2-7ED1-2E231F887E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49545" y="4869657"/>
            <a:ext cx="6091834" cy="273844"/>
          </a:xfrm>
        </p:spPr>
        <p:txBody>
          <a:bodyPr/>
          <a:lstStyle/>
          <a:p>
            <a:r>
              <a:rPr lang="fr-FR" sz="900" dirty="0"/>
              <a:t>«IXème Congrès International d’Épidémiologie EPITER-ADELF - 18-20 août 2022»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849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530"/>
    </mc:Choice>
    <mc:Fallback xmlns="">
      <p:transition spd="slow" advTm="595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23DF30-2409-4E36-BBE3-438E5718F6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6</a:t>
            </a:fld>
            <a:endParaRPr lang="fr-FR" dirty="0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827558D1-75EB-4699-A4DD-07F8E8F2CB16}"/>
              </a:ext>
            </a:extLst>
          </p:cNvPr>
          <p:cNvGrpSpPr/>
          <p:nvPr/>
        </p:nvGrpSpPr>
        <p:grpSpPr>
          <a:xfrm>
            <a:off x="124919" y="985490"/>
            <a:ext cx="8807433" cy="3324919"/>
            <a:chOff x="6366" y="923780"/>
            <a:chExt cx="8807433" cy="332491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6F0A191-65CB-463B-9761-A2D8A925E020}"/>
                </a:ext>
              </a:extLst>
            </p:cNvPr>
            <p:cNvSpPr/>
            <p:nvPr/>
          </p:nvSpPr>
          <p:spPr>
            <a:xfrm>
              <a:off x="6367" y="923780"/>
              <a:ext cx="8104699" cy="26391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44" indent="-285744" algn="just">
                <a:spcBef>
                  <a:spcPts val="300"/>
                </a:spcBef>
                <a:buFont typeface="Wingdings" panose="05000000000000000000" pitchFamily="2" charset="2"/>
                <a:buChar char="q"/>
              </a:pPr>
              <a:r>
                <a:rPr lang="fr-FR" sz="2400" dirty="0">
                  <a:latin typeface="+mj-lt"/>
                </a:rPr>
                <a:t>La RT associée à une augmentation du risque de </a:t>
              </a:r>
              <a:r>
                <a:rPr lang="fr-FR" sz="2400" b="1" dirty="0">
                  <a:latin typeface="+mj-lt"/>
                </a:rPr>
                <a:t>maladies cardiovasculaires </a:t>
              </a:r>
              <a:r>
                <a:rPr lang="fr-FR" sz="2400" dirty="0">
                  <a:latin typeface="+mj-lt"/>
                </a:rPr>
                <a:t>survenant plusieurs années après (Darby et al, NEJM 2013)</a:t>
              </a:r>
              <a:endParaRPr lang="fr-FR" b="1" dirty="0">
                <a:latin typeface="+mj-lt"/>
              </a:endParaRPr>
            </a:p>
            <a:p>
              <a:pPr marL="285744" indent="-285744" algn="just">
                <a:lnSpc>
                  <a:spcPct val="150000"/>
                </a:lnSpc>
                <a:spcBef>
                  <a:spcPts val="300"/>
                </a:spcBef>
                <a:buFont typeface="Wingdings" panose="05000000000000000000" pitchFamily="2" charset="2"/>
                <a:buChar char="q"/>
              </a:pPr>
              <a:r>
                <a:rPr lang="fr-FR" sz="2400" b="1" dirty="0">
                  <a:latin typeface="+mj-lt"/>
                </a:rPr>
                <a:t>Parmi ces maladies cardiovasculaires</a:t>
              </a:r>
            </a:p>
            <a:p>
              <a:pPr marL="514389" indent="-285744" algn="just">
                <a:spcBef>
                  <a:spcPts val="300"/>
                </a:spcBef>
                <a:buFont typeface="Wingdings" panose="05000000000000000000" pitchFamily="2" charset="2"/>
                <a:buChar char="Ø"/>
              </a:pPr>
              <a:r>
                <a:rPr lang="fr-FR" dirty="0">
                  <a:latin typeface="+mj-lt"/>
                </a:rPr>
                <a:t>Peu de connaissances sur les </a:t>
              </a:r>
              <a:r>
                <a:rPr lang="fr-FR" b="1" dirty="0">
                  <a:latin typeface="+mj-lt"/>
                </a:rPr>
                <a:t>arythmies cardiaques</a:t>
              </a:r>
              <a:r>
                <a:rPr lang="fr-FR" dirty="0">
                  <a:latin typeface="+mj-lt"/>
                </a:rPr>
                <a:t>,  malgré de nombreux cas rapportés et quelques études épidémiologiques</a:t>
              </a:r>
              <a:r>
                <a:rPr lang="fr-FR" sz="1600" dirty="0">
                  <a:latin typeface="+mj-lt"/>
                </a:rPr>
                <a:t> </a:t>
              </a:r>
              <a:r>
                <a:rPr lang="fr-FR" sz="1400" b="1" dirty="0">
                  <a:latin typeface="+mj-lt"/>
                </a:rPr>
                <a:t>(</a:t>
              </a:r>
              <a:r>
                <a:rPr lang="fr-FR" sz="1400" b="1" dirty="0" err="1">
                  <a:latin typeface="+mj-lt"/>
                </a:rPr>
                <a:t>Conen</a:t>
              </a:r>
              <a:r>
                <a:rPr lang="fr-FR" sz="1400" b="1" dirty="0">
                  <a:latin typeface="+mj-lt"/>
                </a:rPr>
                <a:t> et al ; </a:t>
              </a:r>
              <a:r>
                <a:rPr lang="fr-FR" sz="1400" b="1" dirty="0" err="1">
                  <a:latin typeface="+mj-lt"/>
                </a:rPr>
                <a:t>Rehamaar</a:t>
              </a:r>
              <a:r>
                <a:rPr lang="fr-FR" sz="1400" b="1" dirty="0">
                  <a:latin typeface="+mj-lt"/>
                </a:rPr>
                <a:t> et al 2017)</a:t>
              </a:r>
            </a:p>
            <a:p>
              <a:pPr marL="228645" algn="just">
                <a:spcBef>
                  <a:spcPts val="300"/>
                </a:spcBef>
              </a:pPr>
              <a:endParaRPr lang="fr-FR" sz="1400" b="1" dirty="0">
                <a:latin typeface="+mj-lt"/>
              </a:endParaRP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87458DA9-BE38-4C7E-B6E9-AF2667BBC055}"/>
                </a:ext>
              </a:extLst>
            </p:cNvPr>
            <p:cNvSpPr txBox="1"/>
            <p:nvPr/>
          </p:nvSpPr>
          <p:spPr>
            <a:xfrm>
              <a:off x="6366" y="3510035"/>
              <a:ext cx="8807433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44" indent="-285744" algn="just">
                <a:spcBef>
                  <a:spcPts val="300"/>
                </a:spcBef>
                <a:buFont typeface="Wingdings" panose="05000000000000000000" pitchFamily="2" charset="2"/>
                <a:buChar char="q"/>
              </a:pPr>
              <a:r>
                <a:rPr lang="fr-FR" sz="2400" b="1" dirty="0">
                  <a:latin typeface="+mj-lt"/>
                </a:rPr>
                <a:t>Le traitement de certains formes sévères d’arythmies cardiaques</a:t>
              </a:r>
              <a:r>
                <a:rPr lang="fr-FR" b="1" dirty="0"/>
                <a:t> </a:t>
              </a:r>
              <a:r>
                <a:rPr lang="fr-FR" sz="1000" b="1" dirty="0"/>
                <a:t>: </a:t>
              </a:r>
              <a:r>
                <a:rPr lang="fr-FR" dirty="0">
                  <a:latin typeface="+mj-lt"/>
                </a:rPr>
                <a:t>Implantation d’un simulateur cardiaque (PM)</a:t>
              </a: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4ACB0E0F-C091-B80B-6C32-7A84ED2466A5}"/>
              </a:ext>
            </a:extLst>
          </p:cNvPr>
          <p:cNvGrpSpPr/>
          <p:nvPr/>
        </p:nvGrpSpPr>
        <p:grpSpPr>
          <a:xfrm>
            <a:off x="0" y="-24063"/>
            <a:ext cx="9144000" cy="722792"/>
            <a:chOff x="0" y="-17757"/>
            <a:chExt cx="6924583" cy="568172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F87699BD-7744-5E98-D3C1-57A744669186}"/>
                </a:ext>
              </a:extLst>
            </p:cNvPr>
            <p:cNvGrpSpPr/>
            <p:nvPr/>
          </p:nvGrpSpPr>
          <p:grpSpPr>
            <a:xfrm>
              <a:off x="2308194" y="-17757"/>
              <a:ext cx="4616389" cy="568172"/>
              <a:chOff x="3061918" y="-47136"/>
              <a:chExt cx="6126396" cy="411108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CD5EFDA-9A69-236F-02FF-30CFA9EEBD8B}"/>
                  </a:ext>
                </a:extLst>
              </p:cNvPr>
              <p:cNvSpPr/>
              <p:nvPr/>
            </p:nvSpPr>
            <p:spPr>
              <a:xfrm>
                <a:off x="3061918" y="-47136"/>
                <a:ext cx="3063198" cy="41110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MATERIELS ET METHODES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1842081-C22B-8D5D-902A-00E1463E954F}"/>
                  </a:ext>
                </a:extLst>
              </p:cNvPr>
              <p:cNvSpPr/>
              <p:nvPr/>
            </p:nvSpPr>
            <p:spPr>
              <a:xfrm>
                <a:off x="6125116" y="-47136"/>
                <a:ext cx="3063198" cy="41110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RESULTATS </a:t>
                </a:r>
              </a:p>
            </p:txBody>
          </p: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11AB76E-8ABC-1C10-FAE2-2610C58A4F11}"/>
                </a:ext>
              </a:extLst>
            </p:cNvPr>
            <p:cNvSpPr/>
            <p:nvPr/>
          </p:nvSpPr>
          <p:spPr>
            <a:xfrm>
              <a:off x="0" y="-17757"/>
              <a:ext cx="2308194" cy="56816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500" b="1" dirty="0">
                  <a:solidFill>
                    <a:schemeClr val="bg1"/>
                  </a:solidFill>
                  <a:latin typeface="Canter Light"/>
                </a:rPr>
                <a:t>CONTEXTE</a:t>
              </a:r>
            </a:p>
          </p:txBody>
        </p:sp>
      </p:grpSp>
      <p:sp>
        <p:nvSpPr>
          <p:cNvPr id="21" name="Espace réservé du pied de page 22">
            <a:extLst>
              <a:ext uri="{FF2B5EF4-FFF2-40B4-BE49-F238E27FC236}">
                <a16:creationId xmlns:a16="http://schemas.microsoft.com/office/drawing/2014/main" id="{89B0A836-3311-6F4C-9592-8F15D201AE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49545" y="4869657"/>
            <a:ext cx="6091834" cy="273844"/>
          </a:xfrm>
        </p:spPr>
        <p:txBody>
          <a:bodyPr/>
          <a:lstStyle/>
          <a:p>
            <a:r>
              <a:rPr lang="fr-FR" sz="900" dirty="0"/>
              <a:t>«IXème Congrès International d’Épidémiologie EPITER-ADELF - 18-20 août 2022»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152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551"/>
    </mc:Choice>
    <mc:Fallback xmlns="">
      <p:transition spd="slow" advTm="395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23DF30-2409-4E36-BBE3-438E5718F6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5F0B4B0-C34E-431C-925F-11E2CDECA888}"/>
              </a:ext>
            </a:extLst>
          </p:cNvPr>
          <p:cNvSpPr/>
          <p:nvPr/>
        </p:nvSpPr>
        <p:spPr>
          <a:xfrm>
            <a:off x="156305" y="986229"/>
            <a:ext cx="8007982" cy="3947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44" indent="-285744" algn="just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latin typeface="+mj-lt"/>
              </a:rPr>
              <a:t>En France, données médico-administratives centralisées</a:t>
            </a:r>
            <a:endParaRPr lang="fr-FR" sz="2400" dirty="0">
              <a:latin typeface="Center bold"/>
            </a:endParaRPr>
          </a:p>
          <a:p>
            <a:pPr marL="857255" lvl="1" indent="-285744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r-FR" b="1" dirty="0">
                <a:latin typeface="+mj-lt"/>
              </a:rPr>
              <a:t>Système National des Données de Santé (SNDS)</a:t>
            </a:r>
            <a:endParaRPr lang="fr-FR" sz="1600" b="1" dirty="0">
              <a:latin typeface="+mj-lt"/>
            </a:endParaRPr>
          </a:p>
          <a:p>
            <a:pPr marL="1314443" lvl="2" indent="-285744" algn="just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r-FR" sz="1600" dirty="0">
                <a:latin typeface="+mj-lt"/>
              </a:rPr>
              <a:t>Recours aux soins, hospitalisations, prestations de santé, affections longue durée (ALD)</a:t>
            </a:r>
          </a:p>
          <a:p>
            <a:pPr marL="1314443" lvl="2" indent="-285744" algn="just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r-FR" sz="1600" dirty="0">
                <a:latin typeface="+mj-lt"/>
              </a:rPr>
              <a:t>Ces bases sont alimentées par le dispositif de remboursement de soins des différents régimes d’assurance maladie (données de consommation </a:t>
            </a:r>
            <a:r>
              <a:rPr lang="fr-FR" sz="1600" dirty="0" err="1">
                <a:latin typeface="+mj-lt"/>
              </a:rPr>
              <a:t>interrégimes</a:t>
            </a:r>
            <a:r>
              <a:rPr lang="fr-FR" sz="1600" dirty="0">
                <a:latin typeface="+mj-lt"/>
              </a:rPr>
              <a:t>-DCIR) et par le programme de médicalisation du système d’information des hôpitaux (PMSI)</a:t>
            </a:r>
          </a:p>
          <a:p>
            <a:pPr marL="1314443" lvl="2" indent="-285744" algn="just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r-FR" sz="1600" dirty="0">
                <a:latin typeface="+mj-lt"/>
              </a:rPr>
              <a:t>65 000 000 d’individus suivis depuis 2006</a:t>
            </a:r>
          </a:p>
          <a:p>
            <a:pPr marL="1657309" lvl="3" indent="-285744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endParaRPr lang="fr-FR" sz="1600" dirty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7BEB342B-C489-4931-B7B6-AF660B06DB55}"/>
              </a:ext>
            </a:extLst>
          </p:cNvPr>
          <p:cNvGrpSpPr/>
          <p:nvPr/>
        </p:nvGrpSpPr>
        <p:grpSpPr>
          <a:xfrm>
            <a:off x="0" y="-24063"/>
            <a:ext cx="9144000" cy="722792"/>
            <a:chOff x="0" y="-17757"/>
            <a:chExt cx="6924583" cy="568172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D021933D-CA25-1604-5108-84BCD44ABD05}"/>
                </a:ext>
              </a:extLst>
            </p:cNvPr>
            <p:cNvGrpSpPr/>
            <p:nvPr/>
          </p:nvGrpSpPr>
          <p:grpSpPr>
            <a:xfrm>
              <a:off x="2308194" y="-17757"/>
              <a:ext cx="4616389" cy="568172"/>
              <a:chOff x="3061918" y="-47136"/>
              <a:chExt cx="6126396" cy="411108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D7E4928-6093-9279-0E4D-B0ABECA0A110}"/>
                  </a:ext>
                </a:extLst>
              </p:cNvPr>
              <p:cNvSpPr/>
              <p:nvPr/>
            </p:nvSpPr>
            <p:spPr>
              <a:xfrm>
                <a:off x="3061918" y="-47136"/>
                <a:ext cx="3063198" cy="41110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MATERIELS ET METHODES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5D2D7C2-1C0F-08B8-6B8E-B6F7F5F7E65D}"/>
                  </a:ext>
                </a:extLst>
              </p:cNvPr>
              <p:cNvSpPr/>
              <p:nvPr/>
            </p:nvSpPr>
            <p:spPr>
              <a:xfrm>
                <a:off x="6125116" y="-47136"/>
                <a:ext cx="3063198" cy="41110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RESULTATS </a:t>
                </a:r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84083E4-9140-661F-28FA-8DDC4F84AA73}"/>
                </a:ext>
              </a:extLst>
            </p:cNvPr>
            <p:cNvSpPr/>
            <p:nvPr/>
          </p:nvSpPr>
          <p:spPr>
            <a:xfrm>
              <a:off x="0" y="-17757"/>
              <a:ext cx="2308194" cy="56816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500" b="1" dirty="0">
                  <a:solidFill>
                    <a:schemeClr val="bg1"/>
                  </a:solidFill>
                  <a:latin typeface="Canter Light"/>
                </a:rPr>
                <a:t>CONTEXTE</a:t>
              </a:r>
            </a:p>
          </p:txBody>
        </p:sp>
      </p:grpSp>
      <p:sp>
        <p:nvSpPr>
          <p:cNvPr id="19" name="Espace réservé du pied de page 22">
            <a:extLst>
              <a:ext uri="{FF2B5EF4-FFF2-40B4-BE49-F238E27FC236}">
                <a16:creationId xmlns:a16="http://schemas.microsoft.com/office/drawing/2014/main" id="{FC81C11B-144B-485A-F5D3-6E4A0FB9DD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49545" y="4869657"/>
            <a:ext cx="6091834" cy="273844"/>
          </a:xfrm>
        </p:spPr>
        <p:txBody>
          <a:bodyPr/>
          <a:lstStyle/>
          <a:p>
            <a:r>
              <a:rPr lang="fr-FR" sz="900" dirty="0"/>
              <a:t>«IXème Congrès International d’Épidémiologie EPITER-ADELF - 18-20 août 2022»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694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668"/>
    </mc:Choice>
    <mc:Fallback xmlns="">
      <p:transition spd="slow" advTm="476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23DF30-2409-4E36-BBE3-438E5718F6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F7C17D7-3128-453A-9F71-34A5A28DC549}"/>
              </a:ext>
            </a:extLst>
          </p:cNvPr>
          <p:cNvSpPr/>
          <p:nvPr/>
        </p:nvSpPr>
        <p:spPr>
          <a:xfrm>
            <a:off x="229782" y="1077606"/>
            <a:ext cx="8393519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44" indent="-285744" algn="just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latin typeface="+mj-lt"/>
              </a:rPr>
              <a:t>En France, données médico-administratives centralisées</a:t>
            </a:r>
            <a:endParaRPr lang="fr-FR" sz="1600" dirty="0"/>
          </a:p>
          <a:p>
            <a:pPr marL="857255" lvl="1" indent="-285744" algn="just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r-FR" b="1" dirty="0">
                <a:latin typeface="+mj-lt"/>
              </a:rPr>
              <a:t>Echantillon Généraliste de Bénéficiaires </a:t>
            </a:r>
          </a:p>
          <a:p>
            <a:pPr marL="1314443" lvl="2" indent="-285744" algn="just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r-FR" dirty="0">
                <a:latin typeface="+mj-lt"/>
              </a:rPr>
              <a:t>Échantillon représentatif au 1/97</a:t>
            </a:r>
            <a:r>
              <a:rPr lang="fr-FR" baseline="30000" dirty="0">
                <a:latin typeface="+mj-lt"/>
              </a:rPr>
              <a:t>e</a:t>
            </a:r>
            <a:r>
              <a:rPr lang="fr-FR" dirty="0">
                <a:latin typeface="+mj-lt"/>
              </a:rPr>
              <a:t> de la population SNDS</a:t>
            </a:r>
          </a:p>
          <a:p>
            <a:pPr marL="1314443" lvl="2" indent="-285744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r-FR" dirty="0">
                <a:latin typeface="+mj-lt"/>
              </a:rPr>
              <a:t>800 000 individus suivis depuis 2006</a:t>
            </a:r>
          </a:p>
          <a:p>
            <a:pPr marL="1314443" lvl="2" indent="-285744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r-FR" dirty="0">
                <a:latin typeface="+mj-lt"/>
              </a:rPr>
              <a:t>Accès aux données simplifié (IRSN)</a:t>
            </a:r>
          </a:p>
          <a:p>
            <a:pPr marL="1314443" lvl="2" indent="-285744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r-FR" dirty="0">
                <a:latin typeface="+mj-lt"/>
              </a:rPr>
              <a:t>permet un accès aux données médicales (en particulier cancer du sein et traitement; arythmies cardiaques et traitements) d’une large population permettant d’étudier le risque d’arythmie cardiaque post traitement du Cancer du Sein</a:t>
            </a:r>
          </a:p>
          <a:p>
            <a:pPr marL="1657309" lvl="3" indent="-285744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endParaRPr lang="fr-FR" sz="1600" dirty="0">
              <a:latin typeface="Center bold"/>
            </a:endParaRP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E8AF3FAB-2919-6600-0994-CD39954FE045}"/>
              </a:ext>
            </a:extLst>
          </p:cNvPr>
          <p:cNvGrpSpPr/>
          <p:nvPr/>
        </p:nvGrpSpPr>
        <p:grpSpPr>
          <a:xfrm>
            <a:off x="0" y="-24063"/>
            <a:ext cx="9144000" cy="722792"/>
            <a:chOff x="0" y="-17757"/>
            <a:chExt cx="6924583" cy="568172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555BA2F6-2110-5184-72A3-B5D36829FE2C}"/>
                </a:ext>
              </a:extLst>
            </p:cNvPr>
            <p:cNvGrpSpPr/>
            <p:nvPr/>
          </p:nvGrpSpPr>
          <p:grpSpPr>
            <a:xfrm>
              <a:off x="2308194" y="-17757"/>
              <a:ext cx="4616389" cy="568172"/>
              <a:chOff x="3061918" y="-47136"/>
              <a:chExt cx="6126396" cy="411108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AA69A26-FE9D-B5EE-BBC9-2A1E9961292B}"/>
                  </a:ext>
                </a:extLst>
              </p:cNvPr>
              <p:cNvSpPr/>
              <p:nvPr/>
            </p:nvSpPr>
            <p:spPr>
              <a:xfrm>
                <a:off x="3061918" y="-47136"/>
                <a:ext cx="3063198" cy="41110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MATERIELS ET METHODES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066988F-D089-9FE7-E0B5-BAEA0E7ABF67}"/>
                  </a:ext>
                </a:extLst>
              </p:cNvPr>
              <p:cNvSpPr/>
              <p:nvPr/>
            </p:nvSpPr>
            <p:spPr>
              <a:xfrm>
                <a:off x="6125116" y="-47136"/>
                <a:ext cx="3063198" cy="41110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RESULTATS </a:t>
                </a:r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5E6393B-DE02-BD59-550F-2F00979FEC59}"/>
                </a:ext>
              </a:extLst>
            </p:cNvPr>
            <p:cNvSpPr/>
            <p:nvPr/>
          </p:nvSpPr>
          <p:spPr>
            <a:xfrm>
              <a:off x="0" y="-17757"/>
              <a:ext cx="2308194" cy="56816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500" b="1" dirty="0">
                  <a:solidFill>
                    <a:schemeClr val="bg1"/>
                  </a:solidFill>
                  <a:latin typeface="Canter Light"/>
                </a:rPr>
                <a:t>CONTEXTE</a:t>
              </a:r>
            </a:p>
          </p:txBody>
        </p:sp>
      </p:grpSp>
      <p:sp>
        <p:nvSpPr>
          <p:cNvPr id="19" name="Espace réservé du pied de page 22">
            <a:extLst>
              <a:ext uri="{FF2B5EF4-FFF2-40B4-BE49-F238E27FC236}">
                <a16:creationId xmlns:a16="http://schemas.microsoft.com/office/drawing/2014/main" id="{873DB7CD-1DA7-BCF2-63D9-E371AB086D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49545" y="4869657"/>
            <a:ext cx="6091834" cy="273844"/>
          </a:xfrm>
        </p:spPr>
        <p:txBody>
          <a:bodyPr/>
          <a:lstStyle/>
          <a:p>
            <a:r>
              <a:rPr lang="fr-FR" sz="900" dirty="0"/>
              <a:t>«IXème Congrès International d’Épidémiologie EPITER-ADELF - 18-20 août 2022»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016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676"/>
    </mc:Choice>
    <mc:Fallback xmlns="">
      <p:transition spd="slow" advTm="456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23DF30-2409-4E36-BBE3-438E5718F6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CC249-5D5B-4515-B0B4-8C29B88314F6}" type="slidenum">
              <a:rPr lang="fr-FR" smtClean="0"/>
              <a:pPr/>
              <a:t>9</a:t>
            </a:fld>
            <a:endParaRPr lang="fr-FR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28CD90A6-90CD-4DEB-B1A6-63D60AA56CDC}"/>
              </a:ext>
            </a:extLst>
          </p:cNvPr>
          <p:cNvGrpSpPr/>
          <p:nvPr/>
        </p:nvGrpSpPr>
        <p:grpSpPr>
          <a:xfrm>
            <a:off x="260349" y="810982"/>
            <a:ext cx="8079649" cy="1485757"/>
            <a:chOff x="260349" y="810982"/>
            <a:chExt cx="8079649" cy="1485757"/>
          </a:xfrm>
        </p:grpSpPr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701E9220-19EB-4B12-BA06-57822EE9AC57}"/>
                </a:ext>
              </a:extLst>
            </p:cNvPr>
            <p:cNvSpPr txBox="1"/>
            <p:nvPr/>
          </p:nvSpPr>
          <p:spPr>
            <a:xfrm>
              <a:off x="260349" y="810982"/>
              <a:ext cx="65026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2000" b="1" dirty="0">
                  <a:solidFill>
                    <a:schemeClr val="accent3">
                      <a:lumMod val="50000"/>
                    </a:schemeClr>
                  </a:solidFill>
                </a:rPr>
                <a:t>Objectif</a:t>
              </a:r>
            </a:p>
          </p:txBody>
        </p:sp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BD29826D-DAD5-498B-9546-46119DDD6A57}"/>
                </a:ext>
              </a:extLst>
            </p:cNvPr>
            <p:cNvGrpSpPr/>
            <p:nvPr/>
          </p:nvGrpSpPr>
          <p:grpSpPr>
            <a:xfrm>
              <a:off x="892482" y="1340075"/>
              <a:ext cx="7447516" cy="956664"/>
              <a:chOff x="5274284" y="4403481"/>
              <a:chExt cx="2295892" cy="1071858"/>
            </a:xfrm>
          </p:grpSpPr>
          <p:sp>
            <p:nvSpPr>
              <p:cNvPr id="15" name="Freeform 2236">
                <a:extLst>
                  <a:ext uri="{FF2B5EF4-FFF2-40B4-BE49-F238E27FC236}">
                    <a16:creationId xmlns:a16="http://schemas.microsoft.com/office/drawing/2014/main" id="{FAF1CB8D-326E-4361-9FB4-AB0F9C535F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4284" y="4403481"/>
                <a:ext cx="395866" cy="1071858"/>
              </a:xfrm>
              <a:custGeom>
                <a:avLst/>
                <a:gdLst>
                  <a:gd name="T0" fmla="*/ 236 w 236"/>
                  <a:gd name="T1" fmla="*/ 52 h 639"/>
                  <a:gd name="T2" fmla="*/ 236 w 236"/>
                  <a:gd name="T3" fmla="*/ 0 h 639"/>
                  <a:gd name="T4" fmla="*/ 0 w 236"/>
                  <a:gd name="T5" fmla="*/ 0 h 639"/>
                  <a:gd name="T6" fmla="*/ 0 w 236"/>
                  <a:gd name="T7" fmla="*/ 639 h 639"/>
                  <a:gd name="T8" fmla="*/ 236 w 236"/>
                  <a:gd name="T9" fmla="*/ 639 h 639"/>
                  <a:gd name="T10" fmla="*/ 236 w 236"/>
                  <a:gd name="T11" fmla="*/ 587 h 639"/>
                  <a:gd name="T12" fmla="*/ 53 w 236"/>
                  <a:gd name="T13" fmla="*/ 587 h 639"/>
                  <a:gd name="T14" fmla="*/ 53 w 236"/>
                  <a:gd name="T15" fmla="*/ 52 h 639"/>
                  <a:gd name="T16" fmla="*/ 236 w 236"/>
                  <a:gd name="T17" fmla="*/ 52 h 6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6" h="639">
                    <a:moveTo>
                      <a:pt x="236" y="52"/>
                    </a:moveTo>
                    <a:lnTo>
                      <a:pt x="236" y="0"/>
                    </a:lnTo>
                    <a:lnTo>
                      <a:pt x="0" y="0"/>
                    </a:lnTo>
                    <a:lnTo>
                      <a:pt x="0" y="639"/>
                    </a:lnTo>
                    <a:lnTo>
                      <a:pt x="236" y="639"/>
                    </a:lnTo>
                    <a:lnTo>
                      <a:pt x="236" y="587"/>
                    </a:lnTo>
                    <a:lnTo>
                      <a:pt x="53" y="587"/>
                    </a:lnTo>
                    <a:lnTo>
                      <a:pt x="53" y="52"/>
                    </a:lnTo>
                    <a:lnTo>
                      <a:pt x="236" y="52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 dirty="0"/>
              </a:p>
            </p:txBody>
          </p:sp>
          <p:sp>
            <p:nvSpPr>
              <p:cNvPr id="16" name="Freeform 2237">
                <a:extLst>
                  <a:ext uri="{FF2B5EF4-FFF2-40B4-BE49-F238E27FC236}">
                    <a16:creationId xmlns:a16="http://schemas.microsoft.com/office/drawing/2014/main" id="{326606ED-D01F-4659-A10F-07621FFB2D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75987" y="4403481"/>
                <a:ext cx="394189" cy="1071858"/>
              </a:xfrm>
              <a:custGeom>
                <a:avLst/>
                <a:gdLst>
                  <a:gd name="T0" fmla="*/ 0 w 235"/>
                  <a:gd name="T1" fmla="*/ 587 h 639"/>
                  <a:gd name="T2" fmla="*/ 0 w 235"/>
                  <a:gd name="T3" fmla="*/ 639 h 639"/>
                  <a:gd name="T4" fmla="*/ 235 w 235"/>
                  <a:gd name="T5" fmla="*/ 639 h 639"/>
                  <a:gd name="T6" fmla="*/ 235 w 235"/>
                  <a:gd name="T7" fmla="*/ 0 h 639"/>
                  <a:gd name="T8" fmla="*/ 0 w 235"/>
                  <a:gd name="T9" fmla="*/ 0 h 639"/>
                  <a:gd name="T10" fmla="*/ 0 w 235"/>
                  <a:gd name="T11" fmla="*/ 52 h 639"/>
                  <a:gd name="T12" fmla="*/ 181 w 235"/>
                  <a:gd name="T13" fmla="*/ 52 h 639"/>
                  <a:gd name="T14" fmla="*/ 181 w 235"/>
                  <a:gd name="T15" fmla="*/ 587 h 639"/>
                  <a:gd name="T16" fmla="*/ 0 w 235"/>
                  <a:gd name="T17" fmla="*/ 587 h 6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5" h="639">
                    <a:moveTo>
                      <a:pt x="0" y="587"/>
                    </a:moveTo>
                    <a:lnTo>
                      <a:pt x="0" y="639"/>
                    </a:lnTo>
                    <a:lnTo>
                      <a:pt x="235" y="639"/>
                    </a:lnTo>
                    <a:lnTo>
                      <a:pt x="235" y="0"/>
                    </a:lnTo>
                    <a:lnTo>
                      <a:pt x="0" y="0"/>
                    </a:lnTo>
                    <a:lnTo>
                      <a:pt x="0" y="52"/>
                    </a:lnTo>
                    <a:lnTo>
                      <a:pt x="181" y="52"/>
                    </a:lnTo>
                    <a:lnTo>
                      <a:pt x="181" y="587"/>
                    </a:lnTo>
                    <a:lnTo>
                      <a:pt x="0" y="587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 dirty="0"/>
              </a:p>
            </p:txBody>
          </p:sp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A1827C7D-F133-463A-93DC-E450431943B2}"/>
                  </a:ext>
                </a:extLst>
              </p:cNvPr>
              <p:cNvSpPr txBox="1"/>
              <p:nvPr/>
            </p:nvSpPr>
            <p:spPr>
              <a:xfrm>
                <a:off x="5349385" y="4470522"/>
                <a:ext cx="2136530" cy="91440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fr-FR" sz="1600" b="1" dirty="0">
                    <a:sym typeface="Wingdings" pitchFamily="2" charset="2"/>
                  </a:rPr>
                  <a:t>Evaluer si le recours à un traitement pour le cancer du sein, en particulier la radiothérapie, est associé à un risque accru d’arythmies cardiaques caractérisées par l’implantation d’un PM </a:t>
                </a:r>
                <a:endParaRPr lang="fr-FR" sz="1600" b="1" cap="all" dirty="0">
                  <a:solidFill>
                    <a:schemeClr val="accent3"/>
                  </a:solidFill>
                </a:endParaRPr>
              </a:p>
            </p:txBody>
          </p:sp>
        </p:grp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50067B8E-73A8-49D8-B8C7-FC7DDDEC1A1D}"/>
              </a:ext>
            </a:extLst>
          </p:cNvPr>
          <p:cNvGrpSpPr/>
          <p:nvPr/>
        </p:nvGrpSpPr>
        <p:grpSpPr>
          <a:xfrm>
            <a:off x="5148320" y="2584988"/>
            <a:ext cx="3735332" cy="2180321"/>
            <a:chOff x="5148320" y="2584988"/>
            <a:chExt cx="3735332" cy="2180321"/>
          </a:xfrm>
        </p:grpSpPr>
        <p:sp>
          <p:nvSpPr>
            <p:cNvPr id="19" name="Espace réservé du contenu 5">
              <a:extLst>
                <a:ext uri="{FF2B5EF4-FFF2-40B4-BE49-F238E27FC236}">
                  <a16:creationId xmlns:a16="http://schemas.microsoft.com/office/drawing/2014/main" id="{DE564A60-8A36-4E19-856F-D4CCCDFAFEA0}"/>
                </a:ext>
              </a:extLst>
            </p:cNvPr>
            <p:cNvSpPr txBox="1">
              <a:spLocks/>
            </p:cNvSpPr>
            <p:nvPr/>
          </p:nvSpPr>
          <p:spPr>
            <a:xfrm>
              <a:off x="5148320" y="3104866"/>
              <a:ext cx="3735332" cy="16604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>
              <a:normAutofit fontScale="92500" lnSpcReduction="20000"/>
            </a:bodyPr>
            <a:lstStyle>
              <a:lvl1pPr marL="132148" indent="-132148" algn="l" rtl="0" eaLnBrk="1" fontAlgn="base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>
                  <a:schemeClr val="accent2"/>
                </a:buClr>
                <a:buSzPct val="75000"/>
                <a:buFont typeface="Arial" charset="0"/>
                <a:buChar char="▌"/>
                <a:defRPr sz="1400" b="0" i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269057" indent="-133338" algn="l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buSzPct val="90000"/>
                <a:buFont typeface="Wingdings" pitchFamily="2" charset="2"/>
                <a:buChar char="§"/>
                <a:defRPr sz="1400" b="0" i="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404773" indent="-135719" algn="l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90000"/>
                <a:buFont typeface="Wingdings" pitchFamily="2" charset="2"/>
                <a:buChar char="§"/>
                <a:defRPr sz="1400" b="0" i="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538109" indent="-133338" algn="l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har char="–"/>
                <a:defRPr sz="1400" b="0" i="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673827" indent="-135719" algn="l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400" b="0" i="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1753617" indent="-171434" algn="l" rtl="0" eaLnBrk="1" fontAlgn="base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6pPr>
              <a:lvl7pPr marL="2096482" indent="-171434" algn="l" rtl="0" eaLnBrk="1" fontAlgn="base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7pPr>
              <a:lvl8pPr marL="2439347" indent="-171434" algn="l" rtl="0" eaLnBrk="1" fontAlgn="base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8pPr>
              <a:lvl9pPr marL="2782214" indent="-171434" algn="l" rtl="0" eaLnBrk="1" fontAlgn="base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380990" indent="-380990" algn="just">
                <a:buClrTx/>
                <a:buFont typeface="Wingdings" panose="05000000000000000000" pitchFamily="2" charset="2"/>
                <a:buChar char="q"/>
              </a:pPr>
              <a:r>
                <a:rPr lang="fr-FR" sz="1600" kern="0" dirty="0">
                  <a:latin typeface="+mj-lt"/>
                </a:rPr>
                <a:t>Evaluer le </a:t>
              </a:r>
              <a:r>
                <a:rPr lang="fr-FR" sz="1600" u="sng" kern="0" dirty="0">
                  <a:latin typeface="+mj-lt"/>
                </a:rPr>
                <a:t>risque d’implantation</a:t>
              </a:r>
              <a:r>
                <a:rPr lang="fr-FR" sz="1600" kern="0" dirty="0">
                  <a:latin typeface="+mj-lt"/>
                </a:rPr>
                <a:t> de pacemaker chez les femmes traitées par radiothérapie pour un cancer du sein par rapport aux femmes traitées sans radiothérapie</a:t>
              </a:r>
              <a:endParaRPr lang="fr-FR" sz="1600" kern="0" dirty="0">
                <a:latin typeface="+mj-lt"/>
                <a:sym typeface="Wingdings" pitchFamily="2" charset="2"/>
              </a:endParaRPr>
            </a:p>
            <a:p>
              <a:pPr marL="380990" indent="-380990">
                <a:buClrTx/>
                <a:buFont typeface="Wingdings" panose="05000000000000000000" pitchFamily="2" charset="2"/>
                <a:buChar char="Ø"/>
              </a:pPr>
              <a:r>
                <a:rPr lang="fr-FR" sz="1500" kern="0" dirty="0">
                  <a:latin typeface="+mj-lt"/>
                  <a:sym typeface="Wingdings" pitchFamily="2" charset="2"/>
                </a:rPr>
                <a:t>Analyse de survie (risques compétitifs-Fine &amp; Gray) </a:t>
              </a:r>
              <a:endParaRPr lang="fr-FR" sz="1500" kern="0" dirty="0">
                <a:latin typeface="+mj-lt"/>
              </a:endParaRPr>
            </a:p>
          </p:txBody>
        </p:sp>
        <p:sp>
          <p:nvSpPr>
            <p:cNvPr id="21" name="Espace réservé du texte 7">
              <a:extLst>
                <a:ext uri="{FF2B5EF4-FFF2-40B4-BE49-F238E27FC236}">
                  <a16:creationId xmlns:a16="http://schemas.microsoft.com/office/drawing/2014/main" id="{85A77C90-E60D-4FB0-AB15-49CD8FBA14B1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148320" y="2584988"/>
              <a:ext cx="3735332" cy="37134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ctr" anchorCtr="0" compatLnSpc="1">
              <a:prstTxWarp prst="textNoShape">
                <a:avLst/>
              </a:prstTxWarp>
            </a:bodyPr>
            <a:lstStyle>
              <a:lvl1pPr marL="0" indent="0" algn="ctr" rtl="0" eaLnBrk="1" fontAlgn="base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accent2"/>
                </a:buClr>
                <a:buSzPct val="75000"/>
                <a:buFont typeface="Arial" charset="0"/>
                <a:buNone/>
                <a:defRPr sz="1200" b="1" i="0" cap="all" baseline="0">
                  <a:solidFill>
                    <a:schemeClr val="accent3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269057" indent="-133338" algn="l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buSzPct val="90000"/>
                <a:buFont typeface="Wingdings" pitchFamily="2" charset="2"/>
                <a:buChar char="§"/>
                <a:defRPr sz="1400" b="0" i="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404773" indent="-135719" algn="l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90000"/>
                <a:buFont typeface="Wingdings" pitchFamily="2" charset="2"/>
                <a:buChar char="§"/>
                <a:defRPr sz="1400" b="0" i="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538109" indent="-133338" algn="l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har char="–"/>
                <a:defRPr sz="1400" b="0" i="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673827" indent="-135719" algn="l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400" b="0" i="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1753617" indent="-171434" algn="l" rtl="0" eaLnBrk="1" fontAlgn="base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6pPr>
              <a:lvl7pPr marL="2096482" indent="-171434" algn="l" rtl="0" eaLnBrk="1" fontAlgn="base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7pPr>
              <a:lvl8pPr marL="2439347" indent="-171434" algn="l" rtl="0" eaLnBrk="1" fontAlgn="base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8pPr>
              <a:lvl9pPr marL="2782214" indent="-171434" algn="l" rtl="0" eaLnBrk="1" fontAlgn="base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fr-FR" sz="2000" dirty="0">
                  <a:solidFill>
                    <a:schemeClr val="tx1"/>
                  </a:solidFill>
                  <a:latin typeface="+mn-lt"/>
                  <a:ea typeface="MS Mincho" panose="02020609040205080304" pitchFamily="49" charset="-128"/>
                  <a:cs typeface="Arial" panose="020B0604020202020204" pitchFamily="34" charset="0"/>
                </a:rPr>
                <a:t>comparaison interne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B493389D-6D7E-4ED0-8080-055C6B3FCDF9}"/>
              </a:ext>
            </a:extLst>
          </p:cNvPr>
          <p:cNvGrpSpPr/>
          <p:nvPr/>
        </p:nvGrpSpPr>
        <p:grpSpPr>
          <a:xfrm>
            <a:off x="260348" y="2584988"/>
            <a:ext cx="3735333" cy="2284669"/>
            <a:chOff x="260349" y="2584988"/>
            <a:chExt cx="3735333" cy="2284669"/>
          </a:xfrm>
        </p:grpSpPr>
        <p:sp>
          <p:nvSpPr>
            <p:cNvPr id="18" name="Espace réservé du contenu 4">
              <a:extLst>
                <a:ext uri="{FF2B5EF4-FFF2-40B4-BE49-F238E27FC236}">
                  <a16:creationId xmlns:a16="http://schemas.microsoft.com/office/drawing/2014/main" id="{537B147C-2A95-4E22-9FC7-3CAA0EF9FB4E}"/>
                </a:ext>
              </a:extLst>
            </p:cNvPr>
            <p:cNvSpPr txBox="1">
              <a:spLocks/>
            </p:cNvSpPr>
            <p:nvPr/>
          </p:nvSpPr>
          <p:spPr>
            <a:xfrm>
              <a:off x="260350" y="3104866"/>
              <a:ext cx="3735332" cy="176479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/>
            <a:lstStyle>
              <a:lvl1pPr marL="132148" indent="-132148" algn="l" rtl="0" eaLnBrk="1" fontAlgn="base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>
                  <a:schemeClr val="accent2"/>
                </a:buClr>
                <a:buSzPct val="75000"/>
                <a:buFont typeface="Arial" charset="0"/>
                <a:buChar char="▌"/>
                <a:defRPr sz="1400" b="0" i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269057" indent="-133338" algn="l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buSzPct val="90000"/>
                <a:buFont typeface="Wingdings" pitchFamily="2" charset="2"/>
                <a:buChar char="§"/>
                <a:defRPr sz="1400" b="0" i="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404773" indent="-135719" algn="l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90000"/>
                <a:buFont typeface="Wingdings" pitchFamily="2" charset="2"/>
                <a:buChar char="§"/>
                <a:defRPr sz="1400" b="0" i="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538109" indent="-133338" algn="l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har char="–"/>
                <a:defRPr sz="1400" b="0" i="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673827" indent="-135719" algn="l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400" b="0" i="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1753617" indent="-171434" algn="l" rtl="0" eaLnBrk="1" fontAlgn="base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6pPr>
              <a:lvl7pPr marL="2096482" indent="-171434" algn="l" rtl="0" eaLnBrk="1" fontAlgn="base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7pPr>
              <a:lvl8pPr marL="2439347" indent="-171434" algn="l" rtl="0" eaLnBrk="1" fontAlgn="base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8pPr>
              <a:lvl9pPr marL="2782214" indent="-171434" algn="l" rtl="0" eaLnBrk="1" fontAlgn="base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380990" lvl="1" indent="-380990" algn="just">
                <a:lnSpc>
                  <a:spcPct val="80000"/>
                </a:lnSpc>
                <a:spcBef>
                  <a:spcPct val="100000"/>
                </a:spcBef>
                <a:buClrTx/>
                <a:buSzPct val="75000"/>
                <a:buFont typeface="Wingdings" panose="05000000000000000000" pitchFamily="2" charset="2"/>
                <a:buChar char="q"/>
              </a:pPr>
              <a:r>
                <a:rPr lang="fr-FR" sz="1600" kern="0" dirty="0">
                  <a:latin typeface="+mj-lt"/>
                  <a:sym typeface="Wingdings" pitchFamily="2" charset="2"/>
                </a:rPr>
                <a:t>Evaluer si </a:t>
              </a:r>
              <a:r>
                <a:rPr lang="fr-FR" sz="1600" u="sng" kern="0" dirty="0">
                  <a:latin typeface="+mj-lt"/>
                  <a:sym typeface="Wingdings" pitchFamily="2" charset="2"/>
                </a:rPr>
                <a:t>l’incidence d’implantation </a:t>
              </a:r>
              <a:r>
                <a:rPr lang="fr-FR" sz="1600" kern="0" dirty="0">
                  <a:latin typeface="+mj-lt"/>
                  <a:sym typeface="Wingdings" pitchFamily="2" charset="2"/>
                </a:rPr>
                <a:t>de pacemaker chez les patientes traitées par RT pour un cancer du sein est plus élevée que dans la population générale</a:t>
              </a:r>
            </a:p>
            <a:p>
              <a:pPr marL="380990" lvl="1" indent="-380990" algn="just">
                <a:lnSpc>
                  <a:spcPct val="80000"/>
                </a:lnSpc>
                <a:spcBef>
                  <a:spcPct val="100000"/>
                </a:spcBef>
                <a:buClrTx/>
                <a:buSzPct val="75000"/>
                <a:buFont typeface="Wingdings" panose="05000000000000000000" pitchFamily="2" charset="2"/>
                <a:buChar char="Ø"/>
              </a:pPr>
              <a:r>
                <a:rPr lang="fr-FR" kern="0" dirty="0">
                  <a:latin typeface="+mj-lt"/>
                  <a:sym typeface="Wingdings" pitchFamily="2" charset="2"/>
                </a:rPr>
                <a:t>Taux d’incidence, SIR</a:t>
              </a:r>
            </a:p>
            <a:p>
              <a:pPr marL="0" indent="0" algn="just">
                <a:buClrTx/>
                <a:buNone/>
              </a:pPr>
              <a:endParaRPr lang="fr-FR" kern="0" dirty="0">
                <a:latin typeface="+mj-lt"/>
                <a:sym typeface="Wingdings" pitchFamily="2" charset="2"/>
              </a:endParaRPr>
            </a:p>
            <a:p>
              <a:endParaRPr lang="fr-FR" kern="0" dirty="0"/>
            </a:p>
          </p:txBody>
        </p:sp>
        <p:sp>
          <p:nvSpPr>
            <p:cNvPr id="22" name="Espace réservé du texte 7">
              <a:extLst>
                <a:ext uri="{FF2B5EF4-FFF2-40B4-BE49-F238E27FC236}">
                  <a16:creationId xmlns:a16="http://schemas.microsoft.com/office/drawing/2014/main" id="{95A435BE-E4B2-42AB-8562-D8ECF89D602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60349" y="2584988"/>
              <a:ext cx="3735332" cy="37134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ctr" anchorCtr="0" compatLnSpc="1">
              <a:prstTxWarp prst="textNoShape">
                <a:avLst/>
              </a:prstTxWarp>
            </a:bodyPr>
            <a:lstStyle>
              <a:lvl1pPr marL="0" indent="0" algn="ctr" rtl="0" eaLnBrk="1" fontAlgn="base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accent2"/>
                </a:buClr>
                <a:buSzPct val="75000"/>
                <a:buFont typeface="Arial" charset="0"/>
                <a:buNone/>
                <a:defRPr sz="1200" b="1" i="0" cap="all" baseline="0">
                  <a:solidFill>
                    <a:schemeClr val="accent3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269057" indent="-133338" algn="l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buSzPct val="90000"/>
                <a:buFont typeface="Wingdings" pitchFamily="2" charset="2"/>
                <a:buChar char="§"/>
                <a:defRPr sz="1400" b="0" i="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404773" indent="-135719" algn="l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90000"/>
                <a:buFont typeface="Wingdings" pitchFamily="2" charset="2"/>
                <a:buChar char="§"/>
                <a:defRPr sz="1400" b="0" i="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538109" indent="-133338" algn="l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har char="–"/>
                <a:defRPr sz="1400" b="0" i="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673827" indent="-135719" algn="l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400" b="0" i="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1753617" indent="-171434" algn="l" rtl="0" eaLnBrk="1" fontAlgn="base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6pPr>
              <a:lvl7pPr marL="2096482" indent="-171434" algn="l" rtl="0" eaLnBrk="1" fontAlgn="base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7pPr>
              <a:lvl8pPr marL="2439347" indent="-171434" algn="l" rtl="0" eaLnBrk="1" fontAlgn="base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8pPr>
              <a:lvl9pPr marL="2782214" indent="-171434" algn="l" rtl="0" eaLnBrk="1" fontAlgn="base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fr-FR" sz="2000" dirty="0">
                  <a:solidFill>
                    <a:schemeClr val="tx1"/>
                  </a:solidFill>
                  <a:latin typeface="+mn-lt"/>
                  <a:ea typeface="MS Mincho" panose="02020609040205080304" pitchFamily="49" charset="-128"/>
                  <a:cs typeface="Arial" panose="020B0604020202020204" pitchFamily="34" charset="0"/>
                </a:rPr>
                <a:t>comparaison externe</a:t>
              </a: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03ECFD5C-5CF7-8652-428E-5BCE11F62275}"/>
              </a:ext>
            </a:extLst>
          </p:cNvPr>
          <p:cNvGrpSpPr/>
          <p:nvPr/>
        </p:nvGrpSpPr>
        <p:grpSpPr>
          <a:xfrm>
            <a:off x="0" y="-24063"/>
            <a:ext cx="9144000" cy="722792"/>
            <a:chOff x="0" y="-17757"/>
            <a:chExt cx="6924583" cy="568172"/>
          </a:xfrm>
        </p:grpSpPr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B4FA32A0-BE68-40C8-22F7-81410C91EE39}"/>
                </a:ext>
              </a:extLst>
            </p:cNvPr>
            <p:cNvGrpSpPr/>
            <p:nvPr/>
          </p:nvGrpSpPr>
          <p:grpSpPr>
            <a:xfrm>
              <a:off x="2308194" y="-17757"/>
              <a:ext cx="4616389" cy="568172"/>
              <a:chOff x="3061918" y="-47136"/>
              <a:chExt cx="6126396" cy="411108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C8C20819-63C6-9910-1900-634A5633DB76}"/>
                  </a:ext>
                </a:extLst>
              </p:cNvPr>
              <p:cNvSpPr/>
              <p:nvPr/>
            </p:nvSpPr>
            <p:spPr>
              <a:xfrm>
                <a:off x="3061918" y="-47136"/>
                <a:ext cx="3063198" cy="41110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MATERIELS ET METHODES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0B6A458F-D48D-D5DC-B8C0-B600DA61B92F}"/>
                  </a:ext>
                </a:extLst>
              </p:cNvPr>
              <p:cNvSpPr/>
              <p:nvPr/>
            </p:nvSpPr>
            <p:spPr>
              <a:xfrm>
                <a:off x="6125116" y="-47136"/>
                <a:ext cx="3063198" cy="41110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500" b="1" dirty="0">
                    <a:solidFill>
                      <a:schemeClr val="bg1"/>
                    </a:solidFill>
                    <a:latin typeface="Canter Light"/>
                  </a:rPr>
                  <a:t>RESULTATS </a:t>
                </a:r>
              </a:p>
            </p:txBody>
          </p:sp>
        </p:grp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910510B-E1F4-5351-F642-F6F3F1B05382}"/>
                </a:ext>
              </a:extLst>
            </p:cNvPr>
            <p:cNvSpPr/>
            <p:nvPr/>
          </p:nvSpPr>
          <p:spPr>
            <a:xfrm>
              <a:off x="0" y="-17757"/>
              <a:ext cx="2308194" cy="56816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500" b="1" dirty="0">
                  <a:solidFill>
                    <a:schemeClr val="bg1"/>
                  </a:solidFill>
                  <a:latin typeface="Canter Light"/>
                </a:rPr>
                <a:t>CONTEXTE</a:t>
              </a:r>
            </a:p>
          </p:txBody>
        </p:sp>
      </p:grpSp>
      <p:sp>
        <p:nvSpPr>
          <p:cNvPr id="30" name="Espace réservé du pied de page 22">
            <a:extLst>
              <a:ext uri="{FF2B5EF4-FFF2-40B4-BE49-F238E27FC236}">
                <a16:creationId xmlns:a16="http://schemas.microsoft.com/office/drawing/2014/main" id="{C8D3A37D-51A0-1DB1-0807-5B720FDE4C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49545" y="4869657"/>
            <a:ext cx="6091834" cy="273844"/>
          </a:xfrm>
        </p:spPr>
        <p:txBody>
          <a:bodyPr/>
          <a:lstStyle/>
          <a:p>
            <a:r>
              <a:rPr lang="fr-FR" sz="900" dirty="0"/>
              <a:t>«IXème Congrès International d’Épidémiologie EPITER-ADELF - 18-20 août 2022»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677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986"/>
    </mc:Choice>
    <mc:Fallback xmlns="">
      <p:transition spd="slow" advTm="579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4.9|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1|1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9.9|17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7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4.2"/>
</p:tagLst>
</file>

<file path=ppt/theme/theme1.xml><?xml version="1.0" encoding="utf-8"?>
<a:theme xmlns:a="http://schemas.openxmlformats.org/drawingml/2006/main" name="I - PAGES INTERIEURES">
  <a:themeElements>
    <a:clrScheme name="IRSN PPT 2">
      <a:dk1>
        <a:sysClr val="windowText" lastClr="000000"/>
      </a:dk1>
      <a:lt1>
        <a:sysClr val="window" lastClr="FFFFFF"/>
      </a:lt1>
      <a:dk2>
        <a:srgbClr val="000000"/>
      </a:dk2>
      <a:lt2>
        <a:srgbClr val="FFDE14"/>
      </a:lt2>
      <a:accent1>
        <a:srgbClr val="E83C4E"/>
      </a:accent1>
      <a:accent2>
        <a:srgbClr val="90B0DD"/>
      </a:accent2>
      <a:accent3>
        <a:srgbClr val="283583"/>
      </a:accent3>
      <a:accent4>
        <a:srgbClr val="8C8985"/>
      </a:accent4>
      <a:accent5>
        <a:srgbClr val="FF9800"/>
      </a:accent5>
      <a:accent6>
        <a:srgbClr val="228848"/>
      </a:accent6>
      <a:hlink>
        <a:srgbClr val="283583"/>
      </a:hlink>
      <a:folHlink>
        <a:srgbClr val="283583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smtClean="0">
            <a:latin typeface="+mn-lt"/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5793C9"/>
        </a:dk2>
        <a:lt2>
          <a:srgbClr val="808080"/>
        </a:lt2>
        <a:accent1>
          <a:srgbClr val="91B1D9"/>
        </a:accent1>
        <a:accent2>
          <a:srgbClr val="E63D4D"/>
        </a:accent2>
        <a:accent3>
          <a:srgbClr val="FFFFFF"/>
        </a:accent3>
        <a:accent4>
          <a:srgbClr val="000000"/>
        </a:accent4>
        <a:accent5>
          <a:srgbClr val="C7D5E9"/>
        </a:accent5>
        <a:accent6>
          <a:srgbClr val="D03645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rsn_frm_296-V2.potx" id="{1780ECB3-83F3-4C66-8032-04E1B052FC78}" vid="{9C5BA1FD-E2C6-4135-AC8E-83E779EEE1EB}"/>
    </a:ext>
  </a:extLst>
</a:theme>
</file>

<file path=ppt/theme/theme2.xml><?xml version="1.0" encoding="utf-8"?>
<a:theme xmlns:a="http://schemas.openxmlformats.org/drawingml/2006/main" name="II - COUVERTURES">
  <a:themeElements>
    <a:clrScheme name="IRSN PPT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83C4E"/>
      </a:accent1>
      <a:accent2>
        <a:srgbClr val="90B0DD"/>
      </a:accent2>
      <a:accent3>
        <a:srgbClr val="283583"/>
      </a:accent3>
      <a:accent4>
        <a:srgbClr val="8C8985"/>
      </a:accent4>
      <a:accent5>
        <a:srgbClr val="FF9800"/>
      </a:accent5>
      <a:accent6>
        <a:srgbClr val="228848"/>
      </a:accent6>
      <a:hlink>
        <a:srgbClr val="283583"/>
      </a:hlink>
      <a:folHlink>
        <a:srgbClr val="283583"/>
      </a:folHlink>
    </a:clrScheme>
    <a:fontScheme name="Modèle par défau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5793C9"/>
        </a:dk2>
        <a:lt2>
          <a:srgbClr val="808080"/>
        </a:lt2>
        <a:accent1>
          <a:srgbClr val="91B1D9"/>
        </a:accent1>
        <a:accent2>
          <a:srgbClr val="E63D4D"/>
        </a:accent2>
        <a:accent3>
          <a:srgbClr val="FFFFFF"/>
        </a:accent3>
        <a:accent4>
          <a:srgbClr val="000000"/>
        </a:accent4>
        <a:accent5>
          <a:srgbClr val="C7D5E9"/>
        </a:accent5>
        <a:accent6>
          <a:srgbClr val="D03645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rsn_frm_296-V2.potx" id="{1780ECB3-83F3-4C66-8032-04E1B052FC78}" vid="{217D1887-5EFD-470D-A2A5-B9E34D849487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FB392325210247A88F0FA3D52B2055" ma:contentTypeVersion="1" ma:contentTypeDescription="Crée un document." ma:contentTypeScope="" ma:versionID="34c31b95eca514dd292f54bc7f4bc8b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3c27bd0fcb797d0a61d91e17cfc962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5CE834-D11E-4521-BD41-1B2FDEC7C5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ED695-4494-48AC-AC3E-E439590ADA20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1614333-E2BE-4661-BA52-D6B8821763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irsn_frm_296-V3</Template>
  <TotalTime>14091</TotalTime>
  <Words>1329</Words>
  <Application>Microsoft Office PowerPoint</Application>
  <PresentationFormat>Affichage à l'écran (16:9)</PresentationFormat>
  <Paragraphs>261</Paragraphs>
  <Slides>19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19</vt:i4>
      </vt:variant>
    </vt:vector>
  </HeadingPairs>
  <TitlesOfParts>
    <vt:vector size="30" baseType="lpstr">
      <vt:lpstr>Arial</vt:lpstr>
      <vt:lpstr>Calibri</vt:lpstr>
      <vt:lpstr>Calibri Light</vt:lpstr>
      <vt:lpstr>Canter Light</vt:lpstr>
      <vt:lpstr>Center bold</vt:lpstr>
      <vt:lpstr>Segoe Script</vt:lpstr>
      <vt:lpstr>Segoe UI Symbol</vt:lpstr>
      <vt:lpstr>Trebuchet MS</vt:lpstr>
      <vt:lpstr>Wingdings</vt:lpstr>
      <vt:lpstr>I - PAGES INTERIEURES</vt:lpstr>
      <vt:lpstr>II - COUVERTURES</vt:lpstr>
      <vt:lpstr>Evaluation pour l’HCERES des recherches sur les effets biologiques et sanitaires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Identification des pathologies dans l’EGB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TROISCUBE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RIET-HUCHELOUP Marie</dc:creator>
  <cp:lastModifiedBy>JACOB Sophie</cp:lastModifiedBy>
  <cp:revision>271</cp:revision>
  <cp:lastPrinted>2020-09-25T16:55:59Z</cp:lastPrinted>
  <dcterms:created xsi:type="dcterms:W3CDTF">2020-07-06T16:18:40Z</dcterms:created>
  <dcterms:modified xsi:type="dcterms:W3CDTF">2023-01-12T14:24:19Z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0x0101005FFB392325210247A88F0FA3D52B2055</vt:lpwstr>
  </property>
</Properties>
</file>