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67" r:id="rId4"/>
    <p:sldId id="258" r:id="rId5"/>
    <p:sldId id="300" r:id="rId6"/>
    <p:sldId id="305" r:id="rId7"/>
    <p:sldId id="278" r:id="rId8"/>
    <p:sldId id="261" r:id="rId9"/>
    <p:sldId id="307" r:id="rId10"/>
    <p:sldId id="324" r:id="rId11"/>
    <p:sldId id="325" r:id="rId12"/>
    <p:sldId id="310" r:id="rId13"/>
    <p:sldId id="327" r:id="rId14"/>
    <p:sldId id="328" r:id="rId15"/>
    <p:sldId id="309" r:id="rId16"/>
  </p:sldIdLst>
  <p:sldSz cx="9144000" cy="6858000" type="screen4x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22DB7-C38E-42E9-833B-2812FCE570B2}" type="datetimeFigureOut">
              <a:rPr lang="fr-FR" smtClean="0"/>
              <a:t>11/05/2023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598" y="4715113"/>
            <a:ext cx="5335893" cy="44677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555E8-B68D-480D-8085-C5CBB9E256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808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555E8-B68D-480D-8085-C5CBB9E256F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126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Présenter </a:t>
            </a:r>
            <a:r>
              <a:rPr lang="fr-FR" dirty="0" err="1"/>
              <a:t>Quake</a:t>
            </a:r>
            <a:r>
              <a:rPr lang="fr-FR" dirty="0"/>
              <a:t>-MD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555E8-B68D-480D-8085-C5CBB9E256F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752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555E8-B68D-480D-8085-C5CBB9E256F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45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0943-C43F-483B-8014-F22E916000AC}" type="datetimeFigureOut">
              <a:rPr lang="fr-FR" smtClean="0"/>
              <a:t>11/05/2023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3FFD-E209-4BB6-A363-AAB5F50FA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760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0943-C43F-483B-8014-F22E916000AC}" type="datetimeFigureOut">
              <a:rPr lang="fr-FR" smtClean="0"/>
              <a:t>11/05/2023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3FFD-E209-4BB6-A363-AAB5F50FA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46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0943-C43F-483B-8014-F22E916000AC}" type="datetimeFigureOut">
              <a:rPr lang="fr-FR" smtClean="0"/>
              <a:t>11/05/2023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3FFD-E209-4BB6-A363-AAB5F50FA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61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0943-C43F-483B-8014-F22E916000AC}" type="datetimeFigureOut">
              <a:rPr lang="fr-FR" smtClean="0"/>
              <a:t>11/05/2023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3FFD-E209-4BB6-A363-AAB5F50FA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83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0943-C43F-483B-8014-F22E916000AC}" type="datetimeFigureOut">
              <a:rPr lang="fr-FR" smtClean="0"/>
              <a:t>11/05/2023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3FFD-E209-4BB6-A363-AAB5F50FA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59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0943-C43F-483B-8014-F22E916000AC}" type="datetimeFigureOut">
              <a:rPr lang="fr-FR" smtClean="0"/>
              <a:t>11/05/2023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3FFD-E209-4BB6-A363-AAB5F50FA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96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0943-C43F-483B-8014-F22E916000AC}" type="datetimeFigureOut">
              <a:rPr lang="fr-FR" smtClean="0"/>
              <a:t>11/05/2023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3FFD-E209-4BB6-A363-AAB5F50FA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93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0943-C43F-483B-8014-F22E916000AC}" type="datetimeFigureOut">
              <a:rPr lang="fr-FR" smtClean="0"/>
              <a:t>11/05/2023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3FFD-E209-4BB6-A363-AAB5F50FA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67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0943-C43F-483B-8014-F22E916000AC}" type="datetimeFigureOut">
              <a:rPr lang="fr-FR" smtClean="0"/>
              <a:t>11/05/2023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3FFD-E209-4BB6-A363-AAB5F50FA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48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0943-C43F-483B-8014-F22E916000AC}" type="datetimeFigureOut">
              <a:rPr lang="fr-FR" smtClean="0"/>
              <a:t>11/05/2023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3FFD-E209-4BB6-A363-AAB5F50FA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180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0943-C43F-483B-8014-F22E916000AC}" type="datetimeFigureOut">
              <a:rPr lang="fr-FR" smtClean="0"/>
              <a:t>11/05/2023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3FFD-E209-4BB6-A363-AAB5F50FA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16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80943-C43F-483B-8014-F22E916000AC}" type="datetimeFigureOut">
              <a:rPr lang="fr-FR" smtClean="0"/>
              <a:t>11/05/2023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73FFD-E209-4BB6-A363-AAB5F50FA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39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3540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Methodological comparison of macroseismic magnitude estimates for events along the French-Italian border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3131" y="4581128"/>
            <a:ext cx="6400800" cy="576064"/>
          </a:xfrm>
        </p:spPr>
        <p:txBody>
          <a:bodyPr>
            <a:normAutofit/>
          </a:bodyPr>
          <a:lstStyle/>
          <a:p>
            <a:r>
              <a:rPr lang="en-US" sz="2400" b="1" dirty="0"/>
              <a:t>Provost L., Scotti O., Antonucci A., Rovida A.</a:t>
            </a:r>
            <a:endParaRPr lang="fr-FR" sz="2400" dirty="0"/>
          </a:p>
          <a:p>
            <a:endParaRPr lang="fr-FR" sz="2400" dirty="0"/>
          </a:p>
        </p:txBody>
      </p:sp>
      <p:pic>
        <p:nvPicPr>
          <p:cNvPr id="7" name="Imag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23052" r="18023" b="23287"/>
          <a:stretch/>
        </p:blipFill>
        <p:spPr bwMode="auto">
          <a:xfrm>
            <a:off x="304800" y="280086"/>
            <a:ext cx="1224136" cy="8515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AutoShape 4" descr="Résultat de recherche d'images pour &quot;ingv logo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681" y="280086"/>
            <a:ext cx="2476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43702"/>
            <a:ext cx="1512168" cy="1512168"/>
          </a:xfrm>
          <a:prstGeom prst="rect">
            <a:avLst/>
          </a:prstGeom>
        </p:spPr>
      </p:pic>
      <p:pic>
        <p:nvPicPr>
          <p:cNvPr id="8" name="Imag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14" r="13484" b="43163"/>
          <a:stretch>
            <a:fillRect/>
          </a:stretch>
        </p:blipFill>
        <p:spPr bwMode="auto">
          <a:xfrm>
            <a:off x="107504" y="1196752"/>
            <a:ext cx="232886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421188"/>
            <a:ext cx="2462344" cy="124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26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:\ENV\SCAN\BERSSIN\R6\6 - Rencontres scientifiques\2019\2019_07_IUGG\Comparaison_Boxer_QUake-MD\4012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5" r="52633" b="21476"/>
          <a:stretch/>
        </p:blipFill>
        <p:spPr bwMode="auto">
          <a:xfrm>
            <a:off x="107505" y="1334434"/>
            <a:ext cx="225113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:\ENV\SCAN\BERSSIN\R6\6 - Rencontres scientifiques\2019\2019_07_IUGG\Comparaison_Boxer_QUake-MD\4012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8" t="7095" b="15959"/>
          <a:stretch/>
        </p:blipFill>
        <p:spPr bwMode="auto">
          <a:xfrm>
            <a:off x="2349364" y="1312050"/>
            <a:ext cx="2098317" cy="34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:\ENV\SCAN\BERSSIN\R6\6 - Rencontres scientifiques\2019\2019_07_IUGG\Comparaison_Boxer_QUake-MD\40120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" t="78728" r="52489"/>
          <a:stretch/>
        </p:blipFill>
        <p:spPr bwMode="auto">
          <a:xfrm>
            <a:off x="107505" y="5308640"/>
            <a:ext cx="3056394" cy="14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ENV\SCAN\BERSSIN\R6\6 - Rencontres scientifiques\2019\2019_07_IUGG\Comparaison_Boxer_QUake-MD\200013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4" r="49113" b="20380"/>
          <a:stretch/>
        </p:blipFill>
        <p:spPr bwMode="auto">
          <a:xfrm>
            <a:off x="4572000" y="1312050"/>
            <a:ext cx="2399353" cy="313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O:\ENV\SCAN\BERSSIN\R6\6 - Rencontres scientifiques\2019\2019_07_IUGG\Comparaison_Boxer_QUake-MD\200013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1" t="6504" b="16058"/>
          <a:stretch/>
        </p:blipFill>
        <p:spPr bwMode="auto">
          <a:xfrm>
            <a:off x="6948264" y="1312050"/>
            <a:ext cx="2061818" cy="332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6"/>
          <p:cNvCxnSpPr/>
          <p:nvPr/>
        </p:nvCxnSpPr>
        <p:spPr>
          <a:xfrm>
            <a:off x="4572000" y="1196752"/>
            <a:ext cx="0" cy="352839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70622" y="116632"/>
            <a:ext cx="8676453" cy="1143000"/>
          </a:xfrm>
        </p:spPr>
        <p:txBody>
          <a:bodyPr>
            <a:noAutofit/>
          </a:bodyPr>
          <a:lstStyle/>
          <a:p>
            <a:r>
              <a:rPr lang="fr-FR" sz="3200" dirty="0"/>
              <a:t>3. </a:t>
            </a:r>
            <a:r>
              <a:rPr lang="en-IE" sz="3200" dirty="0"/>
              <a:t>Comparing QUAKE-MD/BOXER magnitude estimates</a:t>
            </a:r>
            <a:endParaRPr lang="en-US" sz="3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54473" y="4858671"/>
            <a:ext cx="4577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Sparse</a:t>
            </a:r>
            <a:r>
              <a:rPr lang="fr-FR" dirty="0"/>
              <a:t> data </a:t>
            </a:r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dirty="0" err="1">
                <a:sym typeface="Wingdings" panose="05000000000000000000" pitchFamily="2" charset="2"/>
              </a:rPr>
              <a:t>rapid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decrease</a:t>
            </a:r>
            <a:r>
              <a:rPr lang="fr-FR" dirty="0">
                <a:sym typeface="Wingdings" panose="05000000000000000000" pitchFamily="2" charset="2"/>
              </a:rPr>
              <a:t> of </a:t>
            </a:r>
            <a:r>
              <a:rPr lang="fr-FR" dirty="0" err="1">
                <a:sym typeface="Wingdings" panose="05000000000000000000" pitchFamily="2" charset="2"/>
              </a:rPr>
              <a:t>intensity</a:t>
            </a:r>
            <a:r>
              <a:rPr lang="fr-FR" dirty="0">
                <a:sym typeface="Wingdings" panose="05000000000000000000" pitchFamily="2" charset="2"/>
              </a:rPr>
              <a:t> data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610365" y="4869160"/>
            <a:ext cx="3187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Rapid </a:t>
            </a:r>
            <a:r>
              <a:rPr lang="fr-FR" dirty="0" err="1"/>
              <a:t>decrease</a:t>
            </a:r>
            <a:r>
              <a:rPr lang="fr-FR" dirty="0"/>
              <a:t> of </a:t>
            </a:r>
            <a:r>
              <a:rPr lang="fr-FR" dirty="0" err="1"/>
              <a:t>intensity</a:t>
            </a:r>
            <a:r>
              <a:rPr lang="fr-FR" dirty="0"/>
              <a:t> data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163899" y="5445224"/>
            <a:ext cx="57480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ym typeface="Wingdings" panose="05000000000000000000" pitchFamily="2" charset="2"/>
              </a:rPr>
              <a:t>QUake</a:t>
            </a:r>
            <a:r>
              <a:rPr lang="fr-FR" sz="2000" b="1" dirty="0">
                <a:sym typeface="Wingdings" panose="05000000000000000000" pitchFamily="2" charset="2"/>
              </a:rPr>
              <a:t>-MD</a:t>
            </a:r>
            <a:r>
              <a:rPr lang="fr-FR" sz="2000" dirty="0">
                <a:sym typeface="Wingdings" panose="05000000000000000000" pitchFamily="2" charset="2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dirty="0">
                <a:sym typeface="Wingdings" panose="05000000000000000000" pitchFamily="2" charset="2"/>
              </a:rPr>
              <a:t> </a:t>
            </a:r>
            <a:r>
              <a:rPr lang="fr-FR" sz="2000" dirty="0"/>
              <a:t>Rapid </a:t>
            </a:r>
            <a:r>
              <a:rPr lang="fr-FR" sz="2000" dirty="0" err="1"/>
              <a:t>decrease</a:t>
            </a:r>
            <a:r>
              <a:rPr lang="fr-FR" sz="2000" dirty="0"/>
              <a:t> of </a:t>
            </a:r>
            <a:r>
              <a:rPr lang="fr-FR" sz="2000" dirty="0" err="1"/>
              <a:t>intensity</a:t>
            </a:r>
            <a:r>
              <a:rPr lang="fr-FR" sz="2000" dirty="0"/>
              <a:t> data </a:t>
            </a:r>
            <a:r>
              <a:rPr lang="fr-FR" sz="2000" dirty="0">
                <a:sym typeface="Wingdings" panose="05000000000000000000" pitchFamily="2" charset="2"/>
              </a:rPr>
              <a:t> </a:t>
            </a:r>
            <a:r>
              <a:rPr lang="fr-FR" sz="2000" dirty="0" err="1">
                <a:sym typeface="Wingdings" panose="05000000000000000000" pitchFamily="2" charset="2"/>
              </a:rPr>
              <a:t>Shallow</a:t>
            </a:r>
            <a:r>
              <a:rPr lang="fr-FR" sz="2000" dirty="0">
                <a:sym typeface="Wingdings" panose="05000000000000000000" pitchFamily="2" charset="2"/>
              </a:rPr>
              <a:t> </a:t>
            </a:r>
            <a:r>
              <a:rPr lang="fr-FR" sz="2000" dirty="0" err="1">
                <a:sym typeface="Wingdings" panose="05000000000000000000" pitchFamily="2" charset="2"/>
              </a:rPr>
              <a:t>depth</a:t>
            </a: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2000" dirty="0" err="1">
                <a:sym typeface="Wingdings" panose="05000000000000000000" pitchFamily="2" charset="2"/>
              </a:rPr>
              <a:t>Shallow</a:t>
            </a:r>
            <a:r>
              <a:rPr lang="fr-FR" sz="2000" dirty="0">
                <a:sym typeface="Wingdings" panose="05000000000000000000" pitchFamily="2" charset="2"/>
              </a:rPr>
              <a:t> </a:t>
            </a:r>
            <a:r>
              <a:rPr lang="fr-FR" sz="2000" dirty="0" err="1">
                <a:sym typeface="Wingdings" panose="05000000000000000000" pitchFamily="2" charset="2"/>
              </a:rPr>
              <a:t>depth</a:t>
            </a:r>
            <a:r>
              <a:rPr lang="fr-FR" sz="2000" dirty="0">
                <a:sym typeface="Wingdings" panose="05000000000000000000" pitchFamily="2" charset="2"/>
              </a:rPr>
              <a:t>  </a:t>
            </a:r>
            <a:r>
              <a:rPr lang="fr-FR" sz="2000" dirty="0" err="1">
                <a:sym typeface="Wingdings" panose="05000000000000000000" pitchFamily="2" charset="2"/>
              </a:rPr>
              <a:t>small</a:t>
            </a:r>
            <a:r>
              <a:rPr lang="fr-FR" sz="2000" dirty="0">
                <a:sym typeface="Wingdings" panose="05000000000000000000" pitchFamily="2" charset="2"/>
              </a:rPr>
              <a:t> magnitude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416656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:\ENV\SCAN\BERSSIN\R6\6 - Rencontres scientifiques\2019\2019_07_IUGG\Comparaison_Boxer_QUake-MD\NewIPEs_4-13km_Boxer_QUakeMD_Same_epi_queRou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6400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1760" y="1086920"/>
            <a:ext cx="1224136" cy="4824536"/>
          </a:xfrm>
          <a:prstGeom prst="rect">
            <a:avLst/>
          </a:prstGeom>
          <a:solidFill>
            <a:schemeClr val="bg1">
              <a:lumMod val="65000"/>
              <a:alpha val="6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622" y="116632"/>
            <a:ext cx="8676453" cy="1143000"/>
          </a:xfrm>
        </p:spPr>
        <p:txBody>
          <a:bodyPr>
            <a:noAutofit/>
          </a:bodyPr>
          <a:lstStyle/>
          <a:p>
            <a:r>
              <a:rPr lang="fr-FR" sz="3200" dirty="0"/>
              <a:t>3. </a:t>
            </a:r>
            <a:r>
              <a:rPr lang="en-IE" sz="3200" dirty="0"/>
              <a:t>Comparing QUAKE-MD/BOXER magnitude estimates</a:t>
            </a:r>
            <a:endParaRPr lang="en-US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2483768" y="1340768"/>
            <a:ext cx="3317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epicenter</a:t>
            </a:r>
            <a:r>
              <a:rPr lang="fr-FR" dirty="0"/>
              <a:t> (Boxer </a:t>
            </a:r>
            <a:r>
              <a:rPr lang="fr-FR" dirty="0" err="1"/>
              <a:t>epicenter</a:t>
            </a:r>
            <a:r>
              <a:rPr lang="fr-FR" dirty="0"/>
              <a:t>)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0227"/>
            <a:ext cx="2034512" cy="147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O:\ENV\SCAN\BERSSIN\R6\6 - Rencontres scientifiques\2018\2018 - ESC\Macrosismicité\Number_of_event_ESC_Quake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622" y="4985932"/>
            <a:ext cx="2621286" cy="174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9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:\ENV\SCAN\BERSSIN\R6\6 - Rencontres scientifiques\2019\2019_07_IUGG\Comparaison_Boxer_QUake-MD\NewIPEs_4-13km_Boxer_QUakeMD_NotSame_epi_queOran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84" y="354383"/>
            <a:ext cx="6400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622" y="116632"/>
            <a:ext cx="8676453" cy="1143000"/>
          </a:xfrm>
        </p:spPr>
        <p:txBody>
          <a:bodyPr>
            <a:noAutofit/>
          </a:bodyPr>
          <a:lstStyle/>
          <a:p>
            <a:r>
              <a:rPr lang="fr-FR" sz="3200" dirty="0"/>
              <a:t>3. </a:t>
            </a:r>
            <a:r>
              <a:rPr lang="en-IE" sz="3200" dirty="0"/>
              <a:t>Comparing QUAKE-MD/BOXER magnitude estimates with SisFrance </a:t>
            </a:r>
            <a:r>
              <a:rPr lang="en-IE" sz="3200" dirty="0" err="1"/>
              <a:t>epicenter</a:t>
            </a:r>
            <a:r>
              <a:rPr lang="en-IE" sz="3200" dirty="0"/>
              <a:t> for Quake-MD</a:t>
            </a:r>
            <a:endParaRPr lang="en-US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2404504" y="1270501"/>
            <a:ext cx="3463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Boxer </a:t>
            </a:r>
            <a:r>
              <a:rPr lang="fr-FR" dirty="0">
                <a:sym typeface="Wingdings" panose="05000000000000000000" pitchFamily="2" charset="2"/>
              </a:rPr>
              <a:t> Boxer </a:t>
            </a:r>
            <a:r>
              <a:rPr lang="fr-FR" dirty="0" err="1">
                <a:sym typeface="Wingdings" panose="05000000000000000000" pitchFamily="2" charset="2"/>
              </a:rPr>
              <a:t>epicenter</a:t>
            </a:r>
            <a:endParaRPr lang="fr-FR" dirty="0">
              <a:sym typeface="Wingdings" panose="05000000000000000000" pitchFamily="2" charset="2"/>
            </a:endParaRPr>
          </a:p>
          <a:p>
            <a:r>
              <a:rPr lang="fr-FR" dirty="0" err="1"/>
              <a:t>Quake</a:t>
            </a:r>
            <a:r>
              <a:rPr lang="fr-FR" dirty="0"/>
              <a:t>-MD </a:t>
            </a:r>
            <a:r>
              <a:rPr lang="fr-FR" dirty="0">
                <a:sym typeface="Wingdings" panose="05000000000000000000" pitchFamily="2" charset="2"/>
              </a:rPr>
              <a:t> SisFrance </a:t>
            </a:r>
            <a:r>
              <a:rPr lang="fr-FR" dirty="0" err="1">
                <a:sym typeface="Wingdings" panose="05000000000000000000" pitchFamily="2" charset="2"/>
              </a:rPr>
              <a:t>epicenter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6839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:\ENV\SCAN\BERSSIN\R6\6 - Rencontres scientifiques\2019\2019_07_IUGG\Comparaison_Boxer_QUake-MD\NewIPEs_4-13km_Boxer_QUakeMD_NotSame_epi_queRou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84" y="349748"/>
            <a:ext cx="6400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622" y="116632"/>
            <a:ext cx="8676453" cy="1143000"/>
          </a:xfrm>
        </p:spPr>
        <p:txBody>
          <a:bodyPr>
            <a:noAutofit/>
          </a:bodyPr>
          <a:lstStyle/>
          <a:p>
            <a:r>
              <a:rPr lang="fr-FR" sz="3200" dirty="0"/>
              <a:t>3. </a:t>
            </a:r>
            <a:r>
              <a:rPr lang="en-IE" sz="3200" dirty="0"/>
              <a:t>Comparing QUAKE-MD/BOXER magnitude estimates with SisFrance </a:t>
            </a:r>
            <a:r>
              <a:rPr lang="en-IE" sz="3200" dirty="0" err="1"/>
              <a:t>epicenter</a:t>
            </a:r>
            <a:r>
              <a:rPr lang="en-IE" sz="3200" dirty="0"/>
              <a:t> for Quake-MD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411760" y="1124744"/>
            <a:ext cx="1224136" cy="4824536"/>
          </a:xfrm>
          <a:prstGeom prst="rect">
            <a:avLst/>
          </a:prstGeom>
          <a:solidFill>
            <a:schemeClr val="bg1">
              <a:lumMod val="65000"/>
              <a:alpha val="6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404504" y="1270501"/>
            <a:ext cx="3463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Boxer </a:t>
            </a:r>
            <a:r>
              <a:rPr lang="fr-FR" dirty="0">
                <a:sym typeface="Wingdings" panose="05000000000000000000" pitchFamily="2" charset="2"/>
              </a:rPr>
              <a:t> Boxer </a:t>
            </a:r>
            <a:r>
              <a:rPr lang="fr-FR" dirty="0" err="1">
                <a:sym typeface="Wingdings" panose="05000000000000000000" pitchFamily="2" charset="2"/>
              </a:rPr>
              <a:t>epicenter</a:t>
            </a:r>
            <a:endParaRPr lang="fr-FR" dirty="0">
              <a:sym typeface="Wingdings" panose="05000000000000000000" pitchFamily="2" charset="2"/>
            </a:endParaRPr>
          </a:p>
          <a:p>
            <a:r>
              <a:rPr lang="fr-FR" dirty="0" err="1"/>
              <a:t>Quake</a:t>
            </a:r>
            <a:r>
              <a:rPr lang="fr-FR" dirty="0"/>
              <a:t>-MD </a:t>
            </a:r>
            <a:r>
              <a:rPr lang="fr-FR" dirty="0">
                <a:sym typeface="Wingdings" panose="05000000000000000000" pitchFamily="2" charset="2"/>
              </a:rPr>
              <a:t> SisFrance </a:t>
            </a:r>
            <a:r>
              <a:rPr lang="fr-FR" dirty="0" err="1">
                <a:sym typeface="Wingdings" panose="05000000000000000000" pitchFamily="2" charset="2"/>
              </a:rPr>
              <a:t>epicenter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8775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:\ENV\SCAN\BERSSIN\R6\6 - Rencontres scientifiques\2019\2019_07_IUGG\Comparaison_Boxer_QUake-MD\NewIPEs_4-13km_Boxer_QUakeMD_ino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574" y="457200"/>
            <a:ext cx="6400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70622" y="116632"/>
            <a:ext cx="8676453" cy="1143000"/>
          </a:xfrm>
        </p:spPr>
        <p:txBody>
          <a:bodyPr>
            <a:noAutofit/>
          </a:bodyPr>
          <a:lstStyle/>
          <a:p>
            <a:r>
              <a:rPr lang="fr-FR" sz="3200" dirty="0"/>
              <a:t>3. </a:t>
            </a:r>
            <a:r>
              <a:rPr lang="en-IE" sz="3200" dirty="0"/>
              <a:t>Comparing QUAKE-MD/BOXER magnitude estimates with SisFrance </a:t>
            </a:r>
            <a:r>
              <a:rPr lang="en-IE" sz="3200" dirty="0" err="1"/>
              <a:t>epicenter</a:t>
            </a:r>
            <a:r>
              <a:rPr lang="en-IE" sz="3200" dirty="0"/>
              <a:t> for Quake-MD</a:t>
            </a:r>
            <a:endParaRPr lang="en-US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4499992" y="4368407"/>
            <a:ext cx="4492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Magnitude </a:t>
            </a:r>
            <a:r>
              <a:rPr lang="fr-FR" dirty="0" err="1">
                <a:solidFill>
                  <a:srgbClr val="00B050"/>
                </a:solidFill>
              </a:rPr>
              <a:t>estimates</a:t>
            </a:r>
            <a:r>
              <a:rPr lang="fr-FR" dirty="0">
                <a:solidFill>
                  <a:srgbClr val="00B050"/>
                </a:solidFill>
              </a:rPr>
              <a:t> + </a:t>
            </a:r>
            <a:r>
              <a:rPr lang="fr-FR" dirty="0" err="1">
                <a:solidFill>
                  <a:srgbClr val="00B050"/>
                </a:solidFill>
              </a:rPr>
              <a:t>uncertainties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intersect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139952" y="4737739"/>
            <a:ext cx="5045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Magnitude </a:t>
            </a:r>
            <a:r>
              <a:rPr lang="fr-FR" dirty="0" err="1">
                <a:solidFill>
                  <a:srgbClr val="FF0000"/>
                </a:solidFill>
              </a:rPr>
              <a:t>estimates</a:t>
            </a:r>
            <a:r>
              <a:rPr lang="fr-FR" dirty="0">
                <a:solidFill>
                  <a:srgbClr val="FF0000"/>
                </a:solidFill>
              </a:rPr>
              <a:t> + </a:t>
            </a:r>
            <a:r>
              <a:rPr lang="fr-FR" dirty="0" err="1">
                <a:solidFill>
                  <a:srgbClr val="FF0000"/>
                </a:solidFill>
              </a:rPr>
              <a:t>uncertainties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don’t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intersect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86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622" y="260648"/>
            <a:ext cx="8873378" cy="1143000"/>
          </a:xfrm>
        </p:spPr>
        <p:txBody>
          <a:bodyPr>
            <a:noAutofit/>
          </a:bodyPr>
          <a:lstStyle/>
          <a:p>
            <a:r>
              <a:rPr lang="en-IE" sz="3200" dirty="0"/>
              <a:t>Conclusions</a:t>
            </a:r>
            <a:br>
              <a:rPr lang="en-US" sz="3200" dirty="0"/>
            </a:br>
            <a:r>
              <a:rPr lang="en-IE" sz="3200" dirty="0"/>
              <a:t>Comparing QUAKE-MD/BOXER magnitude estimates </a:t>
            </a:r>
            <a:endParaRPr lang="en-US" sz="32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Good agreement </a:t>
            </a:r>
            <a:r>
              <a:rPr lang="fr-FR" dirty="0" err="1"/>
              <a:t>between</a:t>
            </a:r>
            <a:r>
              <a:rPr lang="fr-FR" dirty="0"/>
              <a:t> the </a:t>
            </a:r>
            <a:r>
              <a:rPr lang="fr-FR" dirty="0" err="1"/>
              <a:t>two</a:t>
            </a:r>
            <a:r>
              <a:rPr lang="fr-FR" dirty="0"/>
              <a:t> magnitude </a:t>
            </a:r>
            <a:r>
              <a:rPr lang="fr-FR" dirty="0" err="1"/>
              <a:t>estimates</a:t>
            </a:r>
            <a:r>
              <a:rPr lang="fr-FR" dirty="0"/>
              <a:t> </a:t>
            </a:r>
            <a:r>
              <a:rPr lang="en-US" dirty="0"/>
              <a:t>(</a:t>
            </a:r>
            <a:r>
              <a:rPr lang="en-US" b="1" dirty="0"/>
              <a:t>with the uncertainties</a:t>
            </a:r>
            <a:r>
              <a:rPr lang="en-US" dirty="0"/>
              <a:t>)</a:t>
            </a:r>
          </a:p>
          <a:p>
            <a:r>
              <a:rPr lang="fr-FR" b="1" dirty="0"/>
              <a:t>No </a:t>
            </a:r>
            <a:r>
              <a:rPr lang="fr-FR" b="1" dirty="0" err="1"/>
              <a:t>bias</a:t>
            </a:r>
            <a:r>
              <a:rPr lang="fr-FR" b="1" dirty="0"/>
              <a:t> </a:t>
            </a:r>
            <a:r>
              <a:rPr lang="fr-FR" dirty="0" err="1"/>
              <a:t>between</a:t>
            </a:r>
            <a:r>
              <a:rPr lang="fr-FR" dirty="0"/>
              <a:t> the </a:t>
            </a:r>
            <a:r>
              <a:rPr lang="fr-FR" dirty="0" err="1"/>
              <a:t>two</a:t>
            </a:r>
            <a:r>
              <a:rPr lang="fr-FR" dirty="0"/>
              <a:t> magnitude </a:t>
            </a:r>
            <a:r>
              <a:rPr lang="fr-FR" dirty="0" err="1"/>
              <a:t>estimates</a:t>
            </a:r>
            <a:endParaRPr lang="fr-FR" b="1" dirty="0"/>
          </a:p>
          <a:p>
            <a:r>
              <a:rPr lang="fr-FR" b="1" dirty="0" err="1"/>
              <a:t>Epicenter</a:t>
            </a:r>
            <a:r>
              <a:rPr lang="fr-FR" dirty="0"/>
              <a:t> (</a:t>
            </a:r>
            <a:r>
              <a:rPr lang="fr-FR" dirty="0" err="1"/>
              <a:t>xy</a:t>
            </a:r>
            <a:r>
              <a:rPr lang="fr-FR" dirty="0"/>
              <a:t> + I0): part of the </a:t>
            </a:r>
            <a:r>
              <a:rPr lang="fr-FR" dirty="0" err="1"/>
              <a:t>methodologies</a:t>
            </a:r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u="sng" dirty="0">
                <a:sym typeface="Wingdings" panose="05000000000000000000" pitchFamily="2" charset="2"/>
              </a:rPr>
              <a:t>NB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IPEs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should</a:t>
            </a:r>
            <a:r>
              <a:rPr lang="fr-FR" dirty="0">
                <a:sym typeface="Wingdings" panose="05000000000000000000" pitchFamily="2" charset="2"/>
              </a:rPr>
              <a:t> not </a:t>
            </a:r>
            <a:r>
              <a:rPr lang="fr-FR" dirty="0" err="1">
                <a:sym typeface="Wingdings" panose="05000000000000000000" pitchFamily="2" charset="2"/>
              </a:rPr>
              <a:t>be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extrapolated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beyond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their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limits</a:t>
            </a:r>
            <a:r>
              <a:rPr lang="fr-FR" dirty="0">
                <a:sym typeface="Wingdings" panose="05000000000000000000" pitchFamily="2" charset="2"/>
              </a:rPr>
              <a:t> of </a:t>
            </a:r>
            <a:r>
              <a:rPr lang="fr-FR" dirty="0" err="1">
                <a:sym typeface="Wingdings" panose="05000000000000000000" pitchFamily="2" charset="2"/>
              </a:rPr>
              <a:t>applicability</a:t>
            </a:r>
            <a:endParaRPr lang="fr-FR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7376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372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/>
              <a:t>Macroseismic </a:t>
            </a:r>
            <a:r>
              <a:rPr lang="fr-FR" sz="3600" dirty="0" err="1"/>
              <a:t>Intensity</a:t>
            </a:r>
            <a:r>
              <a:rPr lang="fr-FR" sz="3600" dirty="0"/>
              <a:t> data</a:t>
            </a:r>
          </a:p>
        </p:txBody>
      </p:sp>
      <p:pic>
        <p:nvPicPr>
          <p:cNvPr id="5" name="Picture 2" descr="O:\ENV\SCAN\BERSSIN\R4\Projet 1.4.4\2 - Macrosismicité\2018 - CPTI\Comparaison_Boxer_IRSN\1130560_carte_macr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8" r="40761" b="19080"/>
          <a:stretch/>
        </p:blipFill>
        <p:spPr bwMode="auto">
          <a:xfrm>
            <a:off x="202484" y="2068197"/>
            <a:ext cx="4146303" cy="258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72118" y="1622826"/>
            <a:ext cx="2901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21/04/1995 </a:t>
            </a:r>
            <a:r>
              <a:rPr lang="fr-FR" dirty="0" err="1"/>
              <a:t>Mw</a:t>
            </a:r>
            <a:r>
              <a:rPr lang="fr-FR" dirty="0"/>
              <a:t>=4.4 (Si-</a:t>
            </a:r>
            <a:r>
              <a:rPr lang="fr-FR" dirty="0" err="1"/>
              <a:t>Hex</a:t>
            </a:r>
            <a:r>
              <a:rPr lang="fr-FR" dirty="0"/>
              <a:t>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1520" y="5291916"/>
            <a:ext cx="877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err="1">
                <a:sym typeface="Wingdings" panose="05000000000000000000" pitchFamily="2" charset="2"/>
              </a:rPr>
              <a:t>Strong</a:t>
            </a:r>
            <a:r>
              <a:rPr lang="fr-FR" dirty="0">
                <a:sym typeface="Wingdings" panose="05000000000000000000" pitchFamily="2" charset="2"/>
              </a:rPr>
              <a:t> : </a:t>
            </a:r>
            <a:r>
              <a:rPr lang="fr-FR" dirty="0" err="1">
                <a:sym typeface="Wingdings" panose="05000000000000000000" pitchFamily="2" charset="2"/>
              </a:rPr>
              <a:t>felt</a:t>
            </a:r>
            <a:r>
              <a:rPr lang="fr-FR" dirty="0">
                <a:sym typeface="Wingdings" panose="05000000000000000000" pitchFamily="2" charset="2"/>
              </a:rPr>
              <a:t> by </a:t>
            </a:r>
            <a:r>
              <a:rPr lang="fr-FR" dirty="0" err="1">
                <a:sym typeface="Wingdings" panose="05000000000000000000" pitchFamily="2" charset="2"/>
              </a:rPr>
              <a:t>most</a:t>
            </a:r>
            <a:r>
              <a:rPr lang="fr-FR" dirty="0">
                <a:sym typeface="Wingdings" panose="05000000000000000000" pitchFamily="2" charset="2"/>
              </a:rPr>
              <a:t> people, </a:t>
            </a:r>
            <a:r>
              <a:rPr lang="fr-FR" dirty="0" err="1">
                <a:sym typeface="Wingdings" panose="05000000000000000000" pitchFamily="2" charset="2"/>
              </a:rPr>
              <a:t>fall</a:t>
            </a:r>
            <a:r>
              <a:rPr lang="fr-FR" dirty="0">
                <a:sym typeface="Wingdings" panose="05000000000000000000" pitchFamily="2" charset="2"/>
              </a:rPr>
              <a:t> of </a:t>
            </a:r>
            <a:r>
              <a:rPr lang="fr-FR" dirty="0" err="1">
                <a:sym typeface="Wingdings" panose="05000000000000000000" pitchFamily="2" charset="2"/>
              </a:rPr>
              <a:t>small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objects</a:t>
            </a:r>
            <a:r>
              <a:rPr lang="fr-FR" dirty="0">
                <a:sym typeface="Wingdings" panose="05000000000000000000" pitchFamily="2" charset="2"/>
              </a:rPr>
              <a:t>, visible damage to </a:t>
            </a:r>
            <a:r>
              <a:rPr lang="en-US" dirty="0">
                <a:sym typeface="Wingdings" panose="05000000000000000000" pitchFamily="2" charset="2"/>
              </a:rPr>
              <a:t>masonry</a:t>
            </a:r>
            <a:r>
              <a:rPr lang="fr-FR" dirty="0">
                <a:sym typeface="Wingdings" panose="05000000000000000000" pitchFamily="2" charset="2"/>
              </a:rPr>
              <a:t> structures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9845" y="5948136"/>
            <a:ext cx="4424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II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err="1">
                <a:sym typeface="Wingdings" panose="05000000000000000000" pitchFamily="2" charset="2"/>
              </a:rPr>
              <a:t>Hardly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felt</a:t>
            </a:r>
            <a:r>
              <a:rPr lang="fr-FR" dirty="0">
                <a:sym typeface="Wingdings" panose="05000000000000000000" pitchFamily="2" charset="2"/>
              </a:rPr>
              <a:t>: </a:t>
            </a:r>
            <a:r>
              <a:rPr lang="fr-FR" dirty="0" err="1">
                <a:sym typeface="Wingdings" panose="05000000000000000000" pitchFamily="2" charset="2"/>
              </a:rPr>
              <a:t>felt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only</a:t>
            </a:r>
            <a:r>
              <a:rPr lang="fr-FR" dirty="0">
                <a:sym typeface="Wingdings" panose="05000000000000000000" pitchFamily="2" charset="2"/>
              </a:rPr>
              <a:t> by </a:t>
            </a:r>
            <a:r>
              <a:rPr lang="fr-FR" dirty="0" err="1">
                <a:sym typeface="Wingdings" panose="05000000000000000000" pitchFamily="2" charset="2"/>
              </a:rPr>
              <a:t>individuals</a:t>
            </a:r>
            <a:r>
              <a:rPr lang="fr-FR" dirty="0">
                <a:sym typeface="Wingdings" panose="05000000000000000000" pitchFamily="2" charset="2"/>
              </a:rPr>
              <a:t> at </a:t>
            </a:r>
            <a:r>
              <a:rPr lang="fr-FR" dirty="0" err="1">
                <a:sym typeface="Wingdings" panose="05000000000000000000" pitchFamily="2" charset="2"/>
              </a:rPr>
              <a:t>rest</a:t>
            </a:r>
            <a:endParaRPr lang="fr-FR" dirty="0"/>
          </a:p>
        </p:txBody>
      </p:sp>
      <p:pic>
        <p:nvPicPr>
          <p:cNvPr id="2050" name="Picture 2" descr="O:\ENV\SCAN\BERSSIN\R6\6 - Rencontres scientifiques\2018\2018 - ESC\Macrosismicité\1130560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0" t="10666" r="8267" b="47500"/>
          <a:stretch/>
        </p:blipFill>
        <p:spPr bwMode="auto">
          <a:xfrm>
            <a:off x="5220072" y="1577233"/>
            <a:ext cx="3168968" cy="356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74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O:\ENV\SCAN\BERSSIN\R4\Projet 1.4.4\2 - Macrosismicité\2018 - CPTI\Comparaison_Boxer_IRSN\1130560_carte_macr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8" r="40761" b="19080"/>
          <a:stretch/>
        </p:blipFill>
        <p:spPr bwMode="auto">
          <a:xfrm>
            <a:off x="269301" y="2033048"/>
            <a:ext cx="4146303" cy="258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67132" y="551723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/>
              <a:t>Intensity</a:t>
            </a:r>
            <a:r>
              <a:rPr lang="fr-FR" sz="2800" b="1" dirty="0"/>
              <a:t> </a:t>
            </a:r>
            <a:r>
              <a:rPr lang="fr-FR" sz="2800" b="1" dirty="0" err="1"/>
              <a:t>prediction</a:t>
            </a:r>
            <a:r>
              <a:rPr lang="fr-FR" sz="2800" b="1" dirty="0"/>
              <a:t> </a:t>
            </a:r>
            <a:r>
              <a:rPr lang="fr-FR" sz="2800" b="1" dirty="0" err="1"/>
              <a:t>equation</a:t>
            </a:r>
            <a:r>
              <a:rPr lang="fr-FR" sz="2800" b="1" dirty="0"/>
              <a:t> (IPE) :     I=f(M, distance)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472118" y="1622826"/>
            <a:ext cx="2901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21/04/1995 </a:t>
            </a:r>
            <a:r>
              <a:rPr lang="fr-FR" dirty="0" err="1"/>
              <a:t>Mw</a:t>
            </a:r>
            <a:r>
              <a:rPr lang="fr-FR" dirty="0"/>
              <a:t>=4.4 (Si-</a:t>
            </a:r>
            <a:r>
              <a:rPr lang="fr-FR" dirty="0" err="1"/>
              <a:t>Hex</a:t>
            </a:r>
            <a:r>
              <a:rPr lang="fr-FR" dirty="0"/>
              <a:t>)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06372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/>
              <a:t>Macroseismic </a:t>
            </a:r>
            <a:r>
              <a:rPr lang="fr-FR" sz="3600" dirty="0" err="1"/>
              <a:t>Intensity</a:t>
            </a:r>
            <a:r>
              <a:rPr lang="fr-FR" sz="3600" dirty="0"/>
              <a:t> data</a:t>
            </a:r>
          </a:p>
        </p:txBody>
      </p:sp>
      <p:pic>
        <p:nvPicPr>
          <p:cNvPr id="9" name="Picture 2" descr="O:\ENV\SCAN\BERSSIN\R6\6 - Rencontres scientifiques\2018\2018 - ESC\Macrosismicité\1130560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0" t="10666" r="8267" b="47500"/>
          <a:stretch/>
        </p:blipFill>
        <p:spPr bwMode="auto">
          <a:xfrm>
            <a:off x="5220072" y="1577233"/>
            <a:ext cx="3168968" cy="356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ENV\SCAN\BERSSIN\R6\6 - Rencontres scientifiques\2018\2018 - ESC\Macrosismicité\1130560_avecBin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0" t="10333" r="8400" b="47500"/>
          <a:stretch/>
        </p:blipFill>
        <p:spPr bwMode="auto">
          <a:xfrm>
            <a:off x="5220072" y="1529977"/>
            <a:ext cx="3212748" cy="366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c 2"/>
          <p:cNvSpPr/>
          <p:nvPr/>
        </p:nvSpPr>
        <p:spPr>
          <a:xfrm rot="14178800">
            <a:off x="3527449" y="2636913"/>
            <a:ext cx="1368152" cy="1512168"/>
          </a:xfrm>
          <a:prstGeom prst="arc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Arc 10"/>
          <p:cNvSpPr/>
          <p:nvPr/>
        </p:nvSpPr>
        <p:spPr>
          <a:xfrm rot="14178800">
            <a:off x="3236599" y="2569433"/>
            <a:ext cx="1368152" cy="1512168"/>
          </a:xfrm>
          <a:prstGeom prst="arc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Arc 11"/>
          <p:cNvSpPr/>
          <p:nvPr/>
        </p:nvSpPr>
        <p:spPr>
          <a:xfrm rot="14178800">
            <a:off x="2927739" y="2569433"/>
            <a:ext cx="1368152" cy="1512168"/>
          </a:xfrm>
          <a:prstGeom prst="arc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847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methodologies</a:t>
            </a:r>
            <a:r>
              <a:rPr lang="fr-FR" dirty="0"/>
              <a:t> to </a:t>
            </a:r>
            <a:r>
              <a:rPr lang="fr-FR" dirty="0" err="1"/>
              <a:t>estimate</a:t>
            </a:r>
            <a:r>
              <a:rPr lang="fr-FR" dirty="0"/>
              <a:t> </a:t>
            </a:r>
            <a:r>
              <a:rPr lang="fr-FR" dirty="0" err="1"/>
              <a:t>historical</a:t>
            </a:r>
            <a:r>
              <a:rPr lang="fr-FR" dirty="0"/>
              <a:t> </a:t>
            </a:r>
            <a:r>
              <a:rPr lang="fr-FR" dirty="0" err="1"/>
              <a:t>earthquake</a:t>
            </a:r>
            <a:r>
              <a:rPr lang="fr-FR" dirty="0"/>
              <a:t> </a:t>
            </a:r>
            <a:r>
              <a:rPr lang="fr-FR" dirty="0" err="1"/>
              <a:t>parameters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macroseismic </a:t>
            </a:r>
            <a:r>
              <a:rPr lang="fr-FR" dirty="0" err="1"/>
              <a:t>intensity</a:t>
            </a:r>
            <a:r>
              <a:rPr lang="fr-FR" dirty="0"/>
              <a:t> data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 How do 2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methodologies</a:t>
            </a:r>
            <a:r>
              <a:rPr lang="fr-FR" dirty="0"/>
              <a:t> (Boxer/</a:t>
            </a:r>
            <a:r>
              <a:rPr lang="fr-FR" dirty="0" err="1"/>
              <a:t>Italy</a:t>
            </a:r>
            <a:r>
              <a:rPr lang="fr-FR" dirty="0"/>
              <a:t> –INGV and </a:t>
            </a:r>
            <a:r>
              <a:rPr lang="fr-FR" dirty="0" err="1"/>
              <a:t>QUake</a:t>
            </a:r>
            <a:r>
              <a:rPr lang="fr-FR" dirty="0"/>
              <a:t>-MD/France-IRSN) impact magnitude </a:t>
            </a:r>
            <a:r>
              <a:rPr lang="fr-FR" dirty="0" err="1"/>
              <a:t>estimates</a:t>
            </a:r>
            <a:r>
              <a:rPr lang="fr-FR" dirty="0"/>
              <a:t>?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Compare </a:t>
            </a:r>
            <a:r>
              <a:rPr lang="fr-FR" dirty="0" err="1"/>
              <a:t>estimated</a:t>
            </a:r>
            <a:r>
              <a:rPr lang="fr-FR" dirty="0"/>
              <a:t> magnitudes </a:t>
            </a:r>
            <a:r>
              <a:rPr lang="fr-FR" dirty="0" err="1"/>
              <a:t>using</a:t>
            </a:r>
            <a:r>
              <a:rPr lang="fr-FR" dirty="0"/>
              <a:t> the </a:t>
            </a:r>
            <a:r>
              <a:rPr lang="fr-FR" dirty="0" err="1"/>
              <a:t>same</a:t>
            </a:r>
            <a:r>
              <a:rPr lang="fr-FR" dirty="0"/>
              <a:t> macroseismic </a:t>
            </a:r>
            <a:r>
              <a:rPr lang="fr-FR" dirty="0" err="1"/>
              <a:t>intensity</a:t>
            </a:r>
            <a:r>
              <a:rPr lang="fr-FR" dirty="0"/>
              <a:t> data set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433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2555776" y="404664"/>
            <a:ext cx="4549624" cy="823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IE" sz="360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Plan of presentation</a:t>
            </a:r>
            <a:endParaRPr sz="3600" dirty="0">
              <a:latin typeface="+mj-lt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431984" y="1669680"/>
            <a:ext cx="8820536" cy="290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800" spc="-1" dirty="0" err="1">
                <a:uFill>
                  <a:solidFill>
                    <a:srgbClr val="FFFFFF"/>
                  </a:solidFill>
                </a:uFill>
              </a:rPr>
              <a:t>Macroseismic</a:t>
            </a:r>
            <a:r>
              <a:rPr lang="en-US" sz="2800" spc="-1" dirty="0">
                <a:uFill>
                  <a:solidFill>
                    <a:srgbClr val="FFFFFF"/>
                  </a:solidFill>
                </a:uFill>
              </a:rPr>
              <a:t> data set used for the comparison exercise</a:t>
            </a:r>
            <a:endParaRPr lang="en-US" sz="2800" dirty="0"/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IE" sz="2800" strike="noStrike" spc="-1" dirty="0">
                <a:uFill>
                  <a:solidFill>
                    <a:srgbClr val="FFFFFF"/>
                  </a:solidFill>
                </a:uFill>
              </a:rPr>
              <a:t>BOXER and  QUAKE-MD methodologies</a:t>
            </a:r>
            <a:endParaRPr lang="en-IE" sz="2800" dirty="0"/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IE" sz="2800" strike="noStrike" spc="-1" dirty="0">
                <a:uFill>
                  <a:solidFill>
                    <a:srgbClr val="FFFFFF"/>
                  </a:solidFill>
                </a:uFill>
              </a:rPr>
              <a:t>Comparing QUAKE-MD/BOXER magnitude estimates</a:t>
            </a:r>
            <a:endParaRPr lang="en-IE" sz="2800" dirty="0"/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IE" sz="2800" strike="noStrike" spc="-1" dirty="0">
                <a:uFill>
                  <a:solidFill>
                    <a:srgbClr val="FFFFFF"/>
                  </a:solidFill>
                </a:uFill>
              </a:rPr>
              <a:t>Conclusions and perspectives 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478437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79" y="-8351"/>
            <a:ext cx="9144000" cy="6858000"/>
          </a:xfrm>
          <a:prstGeom prst="rect">
            <a:avLst/>
          </a:prstGeom>
          <a:blipFill dpi="0" rotWithShape="1">
            <a:blip r:embed="rId2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145016" cy="1143000"/>
          </a:xfrm>
          <a:solidFill>
            <a:schemeClr val="bg1">
              <a:alpha val="62000"/>
            </a:schemeClr>
          </a:solidFill>
        </p:spPr>
        <p:txBody>
          <a:bodyPr>
            <a:no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Macroseismic data set used for the comparison exercise</a:t>
            </a:r>
          </a:p>
        </p:txBody>
      </p:sp>
      <p:sp>
        <p:nvSpPr>
          <p:cNvPr id="6" name="Rectangle 5"/>
          <p:cNvSpPr/>
          <p:nvPr/>
        </p:nvSpPr>
        <p:spPr>
          <a:xfrm>
            <a:off x="4211960" y="4149080"/>
            <a:ext cx="792088" cy="792088"/>
          </a:xfrm>
          <a:prstGeom prst="rect">
            <a:avLst/>
          </a:prstGeom>
          <a:solidFill>
            <a:schemeClr val="tx1">
              <a:lumMod val="75000"/>
              <a:lumOff val="25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2" descr="O:\ENV\SCAN\BERSSIN\R6\6 - Rencontres scientifiques\2019\2019_07_IUGG\Comparaison_Boxer_QUake-MD\Comparison_EQ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t="11781" r="9159" b="11808"/>
          <a:stretch/>
        </p:blipFill>
        <p:spPr bwMode="auto">
          <a:xfrm>
            <a:off x="107504" y="2492895"/>
            <a:ext cx="4232341" cy="379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07504" y="1268760"/>
            <a:ext cx="8577546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117 </a:t>
            </a:r>
            <a:r>
              <a:rPr lang="fr-FR" sz="2400" dirty="0" err="1"/>
              <a:t>earthquakes</a:t>
            </a:r>
            <a:r>
              <a:rPr lang="fr-FR" sz="2400" dirty="0"/>
              <a:t> </a:t>
            </a:r>
            <a:r>
              <a:rPr lang="fr-FR" sz="2400" dirty="0" err="1"/>
              <a:t>along</a:t>
            </a:r>
            <a:r>
              <a:rPr lang="fr-FR" sz="2400" dirty="0"/>
              <a:t> the French </a:t>
            </a:r>
            <a:r>
              <a:rPr lang="fr-FR" sz="2400" dirty="0" err="1"/>
              <a:t>Italian</a:t>
            </a:r>
            <a:r>
              <a:rPr lang="fr-FR" sz="2400" dirty="0"/>
              <a:t> border: 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More </a:t>
            </a:r>
            <a:r>
              <a:rPr lang="fr-FR" sz="2400" dirty="0" err="1">
                <a:solidFill>
                  <a:schemeClr val="accent6">
                    <a:lumMod val="75000"/>
                  </a:schemeClr>
                </a:solidFill>
              </a:rPr>
              <a:t>than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 3 </a:t>
            </a:r>
            <a:r>
              <a:rPr lang="fr-FR" sz="2400" dirty="0" err="1">
                <a:solidFill>
                  <a:schemeClr val="accent6">
                    <a:lumMod val="75000"/>
                  </a:schemeClr>
                </a:solidFill>
              </a:rPr>
              <a:t>intensity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 classes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2 </a:t>
            </a:r>
            <a:r>
              <a:rPr lang="fr-FR" sz="2400" dirty="0" err="1">
                <a:solidFill>
                  <a:schemeClr val="accent6">
                    <a:lumMod val="75000"/>
                  </a:schemeClr>
                </a:solidFill>
              </a:rPr>
              <a:t>intensity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 classes and more </a:t>
            </a:r>
            <a:r>
              <a:rPr lang="fr-FR" sz="2400" dirty="0" err="1">
                <a:solidFill>
                  <a:schemeClr val="accent6">
                    <a:lumMod val="75000"/>
                  </a:schemeClr>
                </a:solidFill>
              </a:rPr>
              <a:t>than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 5 macroseismic data point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582779" y="3390962"/>
            <a:ext cx="4139952" cy="230832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Macroseismic magnitudes are </a:t>
            </a:r>
            <a:r>
              <a:rPr lang="fr-FR" sz="2400" dirty="0" err="1"/>
              <a:t>estimated</a:t>
            </a:r>
            <a:r>
              <a:rPr lang="fr-FR" sz="2400" dirty="0"/>
              <a:t> by </a:t>
            </a:r>
            <a:r>
              <a:rPr lang="fr-FR" sz="2400" dirty="0" err="1"/>
              <a:t>applying</a:t>
            </a:r>
            <a:r>
              <a:rPr lang="fr-FR" sz="2400" dirty="0"/>
              <a:t> QUAKE-MD and BOXER to </a:t>
            </a:r>
            <a:r>
              <a:rPr lang="fr-FR" sz="2400" b="1" dirty="0" err="1"/>
              <a:t>Sisfrance</a:t>
            </a:r>
            <a:r>
              <a:rPr lang="fr-FR" sz="2400" b="1" dirty="0"/>
              <a:t> macroseismic </a:t>
            </a:r>
            <a:r>
              <a:rPr lang="fr-FR" sz="2400" b="1" dirty="0" err="1"/>
              <a:t>intensity</a:t>
            </a:r>
            <a:r>
              <a:rPr lang="fr-FR" sz="2400" b="1" dirty="0"/>
              <a:t> data points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56462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8864" y="-171400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/>
              <a:t>2. Boxer and </a:t>
            </a:r>
            <a:r>
              <a:rPr lang="fr-FR" sz="3200" dirty="0" err="1"/>
              <a:t>QUake</a:t>
            </a:r>
            <a:r>
              <a:rPr lang="fr-FR" sz="3200" dirty="0"/>
              <a:t>-MD </a:t>
            </a:r>
            <a:r>
              <a:rPr lang="en-US" sz="3200" dirty="0"/>
              <a:t>methodologies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36899" y="620688"/>
            <a:ext cx="4040188" cy="639762"/>
          </a:xfrm>
        </p:spPr>
        <p:txBody>
          <a:bodyPr/>
          <a:lstStyle/>
          <a:p>
            <a:r>
              <a:rPr lang="fr-FR" dirty="0"/>
              <a:t>Boxer (INGV)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07504" y="1268760"/>
                <a:ext cx="4608512" cy="5184576"/>
              </a:xfrm>
            </p:spPr>
            <p:txBody>
              <a:bodyPr>
                <a:normAutofit/>
              </a:bodyPr>
              <a:lstStyle/>
              <a:p>
                <a:r>
                  <a:rPr lang="fr-FR" sz="1800" dirty="0"/>
                  <a:t>Boxer calibration </a:t>
                </a:r>
                <a:r>
                  <a:rPr lang="fr-FR" sz="1800" dirty="0" err="1"/>
                  <a:t>events</a:t>
                </a:r>
                <a:endParaRPr lang="fr-FR" sz="1800" dirty="0"/>
              </a:p>
              <a:p>
                <a14:m>
                  <m:oMath xmlns:m="http://schemas.openxmlformats.org/officeDocument/2006/math">
                    <m:r>
                      <a:rPr lang="fr-FR" sz="1800" i="1">
                        <a:latin typeface="Cambria Math"/>
                      </a:rPr>
                      <m:t>𝑀</m:t>
                    </m:r>
                    <m:r>
                      <a:rPr lang="fr-FR" sz="1800" b="0" i="1" smtClean="0">
                        <a:latin typeface="Cambria Math"/>
                      </a:rPr>
                      <m:t>(</m:t>
                    </m:r>
                    <m:r>
                      <a:rPr lang="fr-FR" sz="1800" b="0" i="1" smtClean="0">
                        <a:latin typeface="Cambria Math"/>
                      </a:rPr>
                      <m:t>𝐼</m:t>
                    </m:r>
                    <m:r>
                      <a:rPr lang="fr-FR" sz="1800" b="0" i="1" smtClean="0">
                        <a:latin typeface="Cambria Math"/>
                      </a:rPr>
                      <m:t>)=</m:t>
                    </m:r>
                    <m:r>
                      <a:rPr lang="fr-FR" sz="1800" i="1">
                        <a:latin typeface="Cambria Math"/>
                      </a:rPr>
                      <m:t>𝑎</m:t>
                    </m:r>
                    <m:r>
                      <a:rPr lang="fr-FR" sz="1800" b="0" i="1" smtClean="0">
                        <a:latin typeface="Cambria Math"/>
                      </a:rPr>
                      <m:t>(</m:t>
                    </m:r>
                    <m:r>
                      <a:rPr lang="fr-FR" sz="1800" b="0" i="1" smtClean="0">
                        <a:latin typeface="Cambria Math"/>
                      </a:rPr>
                      <m:t>𝐼</m:t>
                    </m:r>
                    <m:r>
                      <a:rPr lang="fr-FR" sz="1800" b="0" i="1" smtClean="0">
                        <a:latin typeface="Cambria Math"/>
                      </a:rPr>
                      <m:t>)+</m:t>
                    </m:r>
                    <m:r>
                      <a:rPr lang="fr-FR" sz="1800" i="1">
                        <a:latin typeface="Cambria Math"/>
                      </a:rPr>
                      <m:t>𝑏</m:t>
                    </m:r>
                    <m:r>
                      <a:rPr lang="fr-FR" sz="1800" b="0" i="1" smtClean="0">
                        <a:latin typeface="Cambria Math"/>
                      </a:rPr>
                      <m:t>(</m:t>
                    </m:r>
                    <m:r>
                      <a:rPr lang="fr-FR" sz="1800" b="0" i="1" smtClean="0">
                        <a:latin typeface="Cambria Math"/>
                      </a:rPr>
                      <m:t>𝐼</m:t>
                    </m:r>
                    <m:r>
                      <a:rPr lang="fr-FR" sz="1800" b="0" i="1" smtClean="0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fr-FR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fr-FR" sz="18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sz="1800" i="1">
                        <a:latin typeface="Cambria Math"/>
                      </a:rPr>
                      <m:t>+</m:t>
                    </m:r>
                    <m:r>
                      <a:rPr lang="fr-FR" sz="1800" i="1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fr-F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b="0" i="1" smtClean="0">
                            <a:latin typeface="Cambria Math"/>
                          </a:rPr>
                          <m:t>(</m:t>
                        </m:r>
                        <m:r>
                          <a:rPr lang="fr-FR" sz="1800" b="0" i="1" smtClean="0">
                            <a:latin typeface="Cambria Math"/>
                          </a:rPr>
                          <m:t>𝐼</m:t>
                        </m:r>
                        <m:r>
                          <a:rPr lang="fr-FR" sz="1800" b="0" i="1" smtClean="0">
                            <a:latin typeface="Cambria Math"/>
                          </a:rPr>
                          <m:t>)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1800">
                                <a:latin typeface="Cambria Math"/>
                              </a:rPr>
                              <m:t>log</m:t>
                            </m:r>
                            <m:r>
                              <a:rPr lang="fr-FR" sz="1800" i="1">
                                <a:latin typeface="Cambria Math"/>
                              </a:rPr>
                              <m:t>⁡(</m:t>
                            </m:r>
                            <m:r>
                              <a:rPr lang="fr-FR" sz="18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fr-FR" sz="1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fr-FR" sz="1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𝑒𝑝𝑖</m:t>
                                </m:r>
                              </m:sub>
                            </m:sSub>
                            <m:r>
                              <a:rPr lang="fr-FR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fr-FR" sz="1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fr-FR" sz="1800" dirty="0"/>
              </a:p>
              <a:p>
                <a:r>
                  <a:rPr lang="en-US" sz="1800" dirty="0"/>
                  <a:t>Depth implicitly taken into account</a:t>
                </a:r>
              </a:p>
              <a:p>
                <a:r>
                  <a:rPr lang="fr-FR" sz="1800" dirty="0">
                    <a:sym typeface="Wingdings" panose="05000000000000000000" pitchFamily="2" charset="2"/>
                  </a:rPr>
                  <a:t>Magnitude are </a:t>
                </a:r>
                <a:r>
                  <a:rPr lang="fr-FR" sz="1800" dirty="0" err="1">
                    <a:sym typeface="Wingdings" panose="05000000000000000000" pitchFamily="2" charset="2"/>
                  </a:rPr>
                  <a:t>computed</a:t>
                </a:r>
                <a:r>
                  <a:rPr lang="fr-FR" sz="1800" dirty="0">
                    <a:sym typeface="Wingdings" panose="05000000000000000000" pitchFamily="2" charset="2"/>
                  </a:rPr>
                  <a:t> for </a:t>
                </a:r>
                <a:r>
                  <a:rPr lang="fr-FR" sz="1800" dirty="0" err="1">
                    <a:sym typeface="Wingdings" panose="05000000000000000000" pitchFamily="2" charset="2"/>
                  </a:rPr>
                  <a:t>each</a:t>
                </a:r>
                <a:r>
                  <a:rPr lang="fr-FR" sz="1800" dirty="0">
                    <a:sym typeface="Wingdings" panose="05000000000000000000" pitchFamily="2" charset="2"/>
                  </a:rPr>
                  <a:t> </a:t>
                </a:r>
                <a:r>
                  <a:rPr lang="fr-FR" sz="1800" b="1" dirty="0" err="1">
                    <a:sym typeface="Wingdings" panose="05000000000000000000" pitchFamily="2" charset="2"/>
                  </a:rPr>
                  <a:t>intensity</a:t>
                </a:r>
                <a:r>
                  <a:rPr lang="fr-FR" sz="1800" b="1" dirty="0">
                    <a:sym typeface="Wingdings" panose="05000000000000000000" pitchFamily="2" charset="2"/>
                  </a:rPr>
                  <a:t> </a:t>
                </a:r>
                <a:r>
                  <a:rPr lang="fr-FR" sz="1800" b="1" dirty="0" err="1">
                    <a:sym typeface="Wingdings" panose="05000000000000000000" pitchFamily="2" charset="2"/>
                  </a:rPr>
                  <a:t>level</a:t>
                </a:r>
                <a:r>
                  <a:rPr lang="fr-FR" sz="1800" b="1" dirty="0">
                    <a:sym typeface="Wingdings" panose="05000000000000000000" pitchFamily="2" charset="2"/>
                  </a:rPr>
                  <a:t> </a:t>
                </a:r>
                <a:endParaRPr lang="fr-FR" sz="1800" dirty="0">
                  <a:sym typeface="Wingdings" panose="05000000000000000000" pitchFamily="2" charset="2"/>
                </a:endParaRPr>
              </a:p>
              <a:p>
                <a:r>
                  <a:rPr lang="fr-FR" sz="1800" dirty="0" err="1">
                    <a:sym typeface="Wingdings" panose="05000000000000000000" pitchFamily="2" charset="2"/>
                  </a:rPr>
                  <a:t>Quantified</a:t>
                </a:r>
                <a:r>
                  <a:rPr lang="fr-FR" sz="1800" dirty="0">
                    <a:sym typeface="Wingdings" panose="05000000000000000000" pitchFamily="2" charset="2"/>
                  </a:rPr>
                  <a:t> </a:t>
                </a:r>
                <a:r>
                  <a:rPr lang="fr-FR" sz="1800" dirty="0" err="1">
                    <a:sym typeface="Wingdings" panose="05000000000000000000" pitchFamily="2" charset="2"/>
                  </a:rPr>
                  <a:t>uncertainties</a:t>
                </a:r>
                <a:r>
                  <a:rPr lang="fr-FR" sz="1800" dirty="0">
                    <a:sym typeface="Wingdings" panose="05000000000000000000" pitchFamily="2" charset="2"/>
                  </a:rPr>
                  <a:t> =f(#data) </a:t>
                </a:r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7504" y="1268760"/>
                <a:ext cx="4608512" cy="5184576"/>
              </a:xfrm>
              <a:blipFill rotWithShape="1">
                <a:blip r:embed="rId2"/>
                <a:stretch>
                  <a:fillRect l="-926" t="-588" r="-6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4922713" y="620688"/>
            <a:ext cx="4041775" cy="639762"/>
          </a:xfrm>
        </p:spPr>
        <p:txBody>
          <a:bodyPr/>
          <a:lstStyle/>
          <a:p>
            <a:r>
              <a:rPr lang="fr-FR" dirty="0" err="1"/>
              <a:t>QUake</a:t>
            </a:r>
            <a:r>
              <a:rPr lang="fr-FR" dirty="0"/>
              <a:t>-MD (IRSN)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contenu 6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860032" y="1268760"/>
                <a:ext cx="4041775" cy="4713387"/>
              </a:xfrm>
            </p:spPr>
            <p:txBody>
              <a:bodyPr>
                <a:normAutofit/>
              </a:bodyPr>
              <a:lstStyle/>
              <a:p>
                <a:r>
                  <a:rPr lang="fr-FR" sz="1800" dirty="0" err="1"/>
                  <a:t>QUake</a:t>
                </a:r>
                <a:r>
                  <a:rPr lang="fr-FR" sz="1800" dirty="0"/>
                  <a:t>-MD calibration </a:t>
                </a:r>
                <a:r>
                  <a:rPr lang="fr-FR" sz="1800" dirty="0" err="1"/>
                  <a:t>events</a:t>
                </a:r>
                <a:endParaRPr lang="fr-FR" sz="1800" dirty="0"/>
              </a:p>
              <a:p>
                <a14:m>
                  <m:oMath xmlns:m="http://schemas.openxmlformats.org/officeDocument/2006/math">
                    <m:r>
                      <a:rPr lang="fr-FR" sz="1800" i="1">
                        <a:latin typeface="Cambria Math"/>
                      </a:rPr>
                      <m:t>𝐼</m:t>
                    </m:r>
                    <m:r>
                      <a:rPr lang="fr-FR" sz="1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FR" sz="1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sz="1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F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FR" sz="1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FR" sz="1800" i="1">
                        <a:latin typeface="Cambria Math"/>
                      </a:rPr>
                      <m:t>𝑀</m:t>
                    </m:r>
                    <m:r>
                      <a:rPr lang="fr-FR" sz="1800" i="1">
                        <a:latin typeface="Cambria Math"/>
                      </a:rPr>
                      <m:t>+</m:t>
                    </m:r>
                    <m:r>
                      <a:rPr lang="fr-FR" sz="1800" i="1">
                        <a:latin typeface="Cambria Math"/>
                        <a:ea typeface="Cambria Math"/>
                      </a:rPr>
                      <m:t>𝛽</m:t>
                    </m:r>
                    <m:r>
                      <m:rPr>
                        <m:sty m:val="p"/>
                      </m:rPr>
                      <a:rPr lang="fr-FR" sz="1800">
                        <a:latin typeface="Cambria Math"/>
                        <a:ea typeface="Cambria Math"/>
                      </a:rPr>
                      <m:t>log</m:t>
                    </m:r>
                    <m:r>
                      <a:rPr lang="fr-FR" sz="1800" i="1">
                        <a:latin typeface="Cambria Math"/>
                        <a:ea typeface="Cambria Math"/>
                      </a:rPr>
                      <m:t>⁡</m:t>
                    </m:r>
                    <m:r>
                      <a:rPr lang="fr-FR" sz="180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fr-FR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fr-FR" sz="1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fr-FR" sz="1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h𝑦𝑝𝑜</m:t>
                        </m:r>
                      </m:sub>
                    </m:sSub>
                    <m:r>
                      <a:rPr lang="fr-FR" sz="18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sz="1800" dirty="0"/>
              </a:p>
              <a:p>
                <a:r>
                  <a:rPr lang="en-US" sz="1800" dirty="0"/>
                  <a:t>Depth explicitly taken into account</a:t>
                </a:r>
              </a:p>
              <a:p>
                <a:r>
                  <a:rPr lang="fr-FR" sz="1800" dirty="0">
                    <a:sym typeface="Wingdings" panose="05000000000000000000" pitchFamily="2" charset="2"/>
                  </a:rPr>
                  <a:t>Magnitude and </a:t>
                </a:r>
                <a:r>
                  <a:rPr lang="fr-FR" sz="1800" dirty="0" err="1">
                    <a:sym typeface="Wingdings" panose="05000000000000000000" pitchFamily="2" charset="2"/>
                  </a:rPr>
                  <a:t>depth</a:t>
                </a:r>
                <a:r>
                  <a:rPr lang="fr-FR" sz="1800" dirty="0">
                    <a:sym typeface="Wingdings" panose="05000000000000000000" pitchFamily="2" charset="2"/>
                  </a:rPr>
                  <a:t> are </a:t>
                </a:r>
                <a:r>
                  <a:rPr lang="fr-FR" sz="1800" dirty="0" err="1">
                    <a:sym typeface="Wingdings" panose="05000000000000000000" pitchFamily="2" charset="2"/>
                  </a:rPr>
                  <a:t>computed</a:t>
                </a:r>
                <a:r>
                  <a:rPr lang="fr-FR" sz="1800" dirty="0">
                    <a:sym typeface="Wingdings" panose="05000000000000000000" pitchFamily="2" charset="2"/>
                  </a:rPr>
                  <a:t> </a:t>
                </a:r>
                <a:r>
                  <a:rPr lang="fr-FR" sz="1800" b="1" dirty="0">
                    <a:sym typeface="Wingdings" panose="05000000000000000000" pitchFamily="2" charset="2"/>
                  </a:rPr>
                  <a:t>to fit the macroseismic </a:t>
                </a:r>
                <a:r>
                  <a:rPr lang="fr-FR" sz="1800" b="1" dirty="0" err="1">
                    <a:sym typeface="Wingdings" panose="05000000000000000000" pitchFamily="2" charset="2"/>
                  </a:rPr>
                  <a:t>field</a:t>
                </a:r>
                <a:endParaRPr lang="fr-FR" sz="1800" b="1" dirty="0">
                  <a:sym typeface="Wingdings" panose="05000000000000000000" pitchFamily="2" charset="2"/>
                </a:endParaRPr>
              </a:p>
              <a:p>
                <a:r>
                  <a:rPr lang="fr-FR" sz="1800" dirty="0" err="1"/>
                  <a:t>Uncertainty</a:t>
                </a:r>
                <a:r>
                  <a:rPr lang="fr-FR" sz="1800" dirty="0"/>
                  <a:t> on I</a:t>
                </a:r>
                <a:r>
                  <a:rPr lang="fr-FR" sz="1800" baseline="-25000" dirty="0"/>
                  <a:t>0</a:t>
                </a:r>
                <a:r>
                  <a:rPr lang="fr-FR" sz="1800" dirty="0"/>
                  <a:t> </a:t>
                </a:r>
                <a:r>
                  <a:rPr lang="fr-FR" sz="1800" dirty="0" err="1"/>
                  <a:t>taken</a:t>
                </a:r>
                <a:r>
                  <a:rPr lang="fr-FR" sz="1800" dirty="0"/>
                  <a:t> </a:t>
                </a:r>
                <a:r>
                  <a:rPr lang="fr-FR" sz="1800" dirty="0" err="1"/>
                  <a:t>into</a:t>
                </a:r>
                <a:r>
                  <a:rPr lang="fr-FR" sz="1800" dirty="0"/>
                  <a:t> </a:t>
                </a:r>
                <a:r>
                  <a:rPr lang="fr-FR" sz="1800" dirty="0" err="1"/>
                  <a:t>account</a:t>
                </a:r>
                <a:r>
                  <a:rPr lang="fr-FR" sz="1800" dirty="0"/>
                  <a:t> </a:t>
                </a:r>
                <a:endParaRPr lang="fr-FR" sz="1800" b="1" dirty="0">
                  <a:sym typeface="Wingdings" panose="05000000000000000000" pitchFamily="2" charset="2"/>
                </a:endParaRPr>
              </a:p>
              <a:p>
                <a:r>
                  <a:rPr lang="fr-FR" sz="1800" dirty="0" err="1">
                    <a:sym typeface="Wingdings" panose="05000000000000000000" pitchFamily="2" charset="2"/>
                  </a:rPr>
                  <a:t>Quantified</a:t>
                </a:r>
                <a:r>
                  <a:rPr lang="fr-FR" sz="1800" dirty="0">
                    <a:sym typeface="Wingdings" panose="05000000000000000000" pitchFamily="2" charset="2"/>
                  </a:rPr>
                  <a:t> </a:t>
                </a:r>
                <a:r>
                  <a:rPr lang="fr-FR" sz="1800" dirty="0" err="1">
                    <a:sym typeface="Wingdings" panose="05000000000000000000" pitchFamily="2" charset="2"/>
                  </a:rPr>
                  <a:t>uncertainties</a:t>
                </a:r>
                <a:r>
                  <a:rPr lang="fr-FR" sz="1800" dirty="0">
                    <a:sym typeface="Wingdings" panose="05000000000000000000" pitchFamily="2" charset="2"/>
                  </a:rPr>
                  <a:t> =f( data </a:t>
                </a:r>
                <a:r>
                  <a:rPr lang="fr-FR" sz="1800" dirty="0" err="1">
                    <a:sym typeface="Wingdings" panose="05000000000000000000" pitchFamily="2" charset="2"/>
                  </a:rPr>
                  <a:t>quality</a:t>
                </a:r>
                <a:r>
                  <a:rPr lang="fr-FR" sz="1800" dirty="0">
                    <a:sym typeface="Wingdings" panose="05000000000000000000" pitchFamily="2" charset="2"/>
                  </a:rPr>
                  <a:t>, </a:t>
                </a:r>
                <a:r>
                  <a:rPr lang="fr-FR" sz="1800" dirty="0" err="1">
                    <a:sym typeface="Wingdings" panose="05000000000000000000" pitchFamily="2" charset="2"/>
                  </a:rPr>
                  <a:t>numerous</a:t>
                </a:r>
                <a:r>
                  <a:rPr lang="fr-FR" sz="1800" dirty="0">
                    <a:sym typeface="Wingdings" panose="05000000000000000000" pitchFamily="2" charset="2"/>
                  </a:rPr>
                  <a:t> IPE)</a:t>
                </a:r>
              </a:p>
            </p:txBody>
          </p:sp>
        </mc:Choice>
        <mc:Fallback xmlns="">
          <p:sp>
            <p:nvSpPr>
              <p:cNvPr id="7" name="Espace réservé du contenu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860032" y="1268760"/>
                <a:ext cx="4041775" cy="4713387"/>
              </a:xfrm>
              <a:blipFill rotWithShape="1">
                <a:blip r:embed="rId3"/>
                <a:stretch>
                  <a:fillRect l="-905" t="-6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O:\ENV\SCAN\BERSSIN\R4\Projet 1.4.4\2 - Macrosismicité\2018 - CPTI\Comparaison_Boxer_IRSN\1130560_carte_macro_avec_bin_zoom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2" t="14189" b="26035"/>
          <a:stretch/>
        </p:blipFill>
        <p:spPr bwMode="auto">
          <a:xfrm>
            <a:off x="375415" y="3558719"/>
            <a:ext cx="2208141" cy="275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avec flèche 8"/>
          <p:cNvCxnSpPr/>
          <p:nvPr/>
        </p:nvCxnSpPr>
        <p:spPr>
          <a:xfrm>
            <a:off x="1913394" y="513155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Accolade fermante 12"/>
          <p:cNvSpPr/>
          <p:nvPr/>
        </p:nvSpPr>
        <p:spPr>
          <a:xfrm>
            <a:off x="2573970" y="3974184"/>
            <a:ext cx="463865" cy="126121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060440" y="4036902"/>
            <a:ext cx="15519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FF0000"/>
                </a:solidFill>
              </a:rPr>
              <a:t>M</a:t>
            </a:r>
            <a:r>
              <a:rPr lang="fr-FR" b="1" baseline="-25000" dirty="0" err="1">
                <a:solidFill>
                  <a:srgbClr val="FF0000"/>
                </a:solidFill>
              </a:rPr>
              <a:t>Boxer</a:t>
            </a:r>
            <a:endParaRPr lang="fr-FR" b="1" baseline="-25000" dirty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r>
              <a:rPr lang="fr-FR" b="1" dirty="0" err="1">
                <a:solidFill>
                  <a:srgbClr val="FF0000"/>
                </a:solidFill>
              </a:rPr>
              <a:t>Weighted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mean</a:t>
            </a:r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sz="1600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1481900" y="4005064"/>
            <a:ext cx="109207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1908800" y="4929910"/>
            <a:ext cx="72467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1957715" y="4733690"/>
            <a:ext cx="6757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1788379" y="4555490"/>
            <a:ext cx="83755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1731947" y="4395888"/>
            <a:ext cx="893990" cy="15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1564590" y="4200549"/>
            <a:ext cx="104411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2421145" y="5312940"/>
                <a:ext cx="2376264" cy="468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fr-FR" sz="1200" b="0" i="1" smtClean="0">
                            <a:latin typeface="Cambria Math"/>
                          </a:rPr>
                          <m:t>𝑚𝑎𝑔𝑛𝑖𝑡𝑢𝑑𝑒</m:t>
                        </m:r>
                      </m:sub>
                    </m:sSub>
                    <m:r>
                      <a:rPr lang="fr-FR" sz="12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>
                                  <m:sSubPr>
                                    <m:ctrlPr>
                                      <a:rPr lang="fr-F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200" b="0" i="1" smtClean="0">
                                        <a:latin typeface="Cambria Math"/>
                                      </a:rPr>
                                      <m:t>𝑤𝑒𝑖𝑔h𝑡</m:t>
                                    </m:r>
                                  </m:e>
                                  <m:sub>
                                    <m:r>
                                      <a:rPr lang="fr-FR" sz="1200" b="0" i="1" smtClean="0">
                                        <a:latin typeface="Cambria Math"/>
                                      </a:rPr>
                                      <m:t>𝑖𝑠𝑜𝑠𝑒𝑖𝑠𝑚𝑎𝑙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</m:e>
                    </m:rad>
                  </m:oMath>
                </a14:m>
                <a:r>
                  <a:rPr lang="fr-FR" sz="1200" dirty="0"/>
                  <a:t> </a:t>
                </a:r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145" y="5312940"/>
                <a:ext cx="2376264" cy="468141"/>
              </a:xfrm>
              <a:prstGeom prst="rect">
                <a:avLst/>
              </a:prstGeom>
              <a:blipFill rotWithShape="1">
                <a:blip r:embed="rId5"/>
                <a:stretch>
                  <a:fillRect b="-631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2" descr="O:\ENV\SCAN\BERSSIN\R4\Projet 1.4.4\2 - Macrosismicité\2018 - CPTI\Comparaison_Boxer_IRSN\1130560_carte_macro_avec_bin_zoom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9" t="14189" b="29994"/>
          <a:stretch/>
        </p:blipFill>
        <p:spPr bwMode="auto">
          <a:xfrm>
            <a:off x="5333124" y="3812978"/>
            <a:ext cx="1111083" cy="143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Connecteur droit 39"/>
          <p:cNvCxnSpPr/>
          <p:nvPr/>
        </p:nvCxnSpPr>
        <p:spPr>
          <a:xfrm>
            <a:off x="5701873" y="3912870"/>
            <a:ext cx="531555" cy="989743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4716016" y="1084584"/>
            <a:ext cx="77314" cy="53378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5" name="Picture 2" descr="O:\ENV\SCAN\BERSSIN\R4\Projet 1.4.4\2 - Macrosismicité\2018 - CPTI\Comparaison_Boxer_IRSN\1130560_carte_macro_avec_bin_zoom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9" t="14189" b="29994"/>
          <a:stretch/>
        </p:blipFill>
        <p:spPr bwMode="auto">
          <a:xfrm>
            <a:off x="5378900" y="5211552"/>
            <a:ext cx="1065308" cy="137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Connecteur droit 45"/>
          <p:cNvCxnSpPr/>
          <p:nvPr/>
        </p:nvCxnSpPr>
        <p:spPr>
          <a:xfrm>
            <a:off x="5686304" y="5288659"/>
            <a:ext cx="613888" cy="93022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0" name="Picture 2" descr="O:\ENV\SCAN\BERSSIN\R4\Projet 1.4.4\2 - Macrosismicité\2018 - CPTI\Comparaison_Boxer_IRSN\1130560_Mw_HM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6"/>
          <a:stretch/>
        </p:blipFill>
        <p:spPr bwMode="auto">
          <a:xfrm>
            <a:off x="7155788" y="4465206"/>
            <a:ext cx="1440160" cy="128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Accolade fermante 50"/>
          <p:cNvSpPr/>
          <p:nvPr/>
        </p:nvSpPr>
        <p:spPr>
          <a:xfrm>
            <a:off x="6675852" y="3912870"/>
            <a:ext cx="463865" cy="225670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5" name="Connecteur droit avec flèche 54"/>
          <p:cNvCxnSpPr/>
          <p:nvPr/>
        </p:nvCxnSpPr>
        <p:spPr>
          <a:xfrm>
            <a:off x="6282198" y="4501641"/>
            <a:ext cx="481262" cy="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>
            <a:off x="6188231" y="5752683"/>
            <a:ext cx="481262" cy="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216482" y="5660924"/>
            <a:ext cx="1900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FF0000"/>
                </a:solidFill>
              </a:rPr>
              <a:t>M</a:t>
            </a:r>
            <a:r>
              <a:rPr lang="fr-FR" b="1" baseline="-25000" dirty="0" err="1">
                <a:solidFill>
                  <a:srgbClr val="FF0000"/>
                </a:solidFill>
              </a:rPr>
              <a:t>Quake</a:t>
            </a:r>
            <a:r>
              <a:rPr lang="fr-FR" b="1" baseline="-25000" dirty="0">
                <a:solidFill>
                  <a:srgbClr val="FF0000"/>
                </a:solidFill>
              </a:rPr>
              <a:t>-MD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r>
              <a:rPr lang="fr-FR" b="1" dirty="0" err="1">
                <a:solidFill>
                  <a:srgbClr val="FF0000"/>
                </a:solidFill>
              </a:rPr>
              <a:t>Barycenter</a:t>
            </a:r>
            <a:r>
              <a:rPr lang="fr-FR" b="1" dirty="0">
                <a:solidFill>
                  <a:srgbClr val="FF0000"/>
                </a:solidFill>
              </a:rPr>
              <a:t> of the </a:t>
            </a:r>
            <a:r>
              <a:rPr lang="fr-FR" b="1" dirty="0" err="1">
                <a:solidFill>
                  <a:srgbClr val="FF0000"/>
                </a:solidFill>
              </a:rPr>
              <a:t>space</a:t>
            </a:r>
            <a:r>
              <a:rPr lang="fr-FR" b="1" dirty="0">
                <a:solidFill>
                  <a:srgbClr val="FF0000"/>
                </a:solidFill>
              </a:rPr>
              <a:t> of solutions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299912" y="6584804"/>
            <a:ext cx="1499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Hypocentral</a:t>
            </a:r>
            <a:r>
              <a:rPr lang="fr-FR" sz="1200" dirty="0"/>
              <a:t> distance</a:t>
            </a:r>
          </a:p>
        </p:txBody>
      </p:sp>
      <p:sp>
        <p:nvSpPr>
          <p:cNvPr id="30" name="ZoneTexte 29"/>
          <p:cNvSpPr txBox="1"/>
          <p:nvPr/>
        </p:nvSpPr>
        <p:spPr>
          <a:xfrm rot="16200000">
            <a:off x="4743883" y="4390607"/>
            <a:ext cx="72500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 err="1"/>
              <a:t>Intensity</a:t>
            </a:r>
            <a:endParaRPr lang="fr-FR" sz="1200" dirty="0"/>
          </a:p>
        </p:txBody>
      </p:sp>
      <p:sp>
        <p:nvSpPr>
          <p:cNvPr id="31" name="ZoneTexte 30"/>
          <p:cNvSpPr txBox="1"/>
          <p:nvPr/>
        </p:nvSpPr>
        <p:spPr>
          <a:xfrm rot="16200000">
            <a:off x="4858760" y="5807924"/>
            <a:ext cx="72500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 err="1"/>
              <a:t>Intensity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26736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8" grpId="0"/>
      <p:bldP spid="51" grpId="0" animBg="1"/>
      <p:bldP spid="11" grpId="0"/>
      <p:bldP spid="10" grpId="0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622" y="116632"/>
            <a:ext cx="8676453" cy="1143000"/>
          </a:xfrm>
        </p:spPr>
        <p:txBody>
          <a:bodyPr>
            <a:noAutofit/>
          </a:bodyPr>
          <a:lstStyle/>
          <a:p>
            <a:r>
              <a:rPr lang="fr-FR" sz="3200" dirty="0"/>
              <a:t>3. </a:t>
            </a:r>
            <a:r>
              <a:rPr lang="en-IE" sz="3200" dirty="0"/>
              <a:t>Comparing QUAKE-MD/BOXER magnitude estimates</a:t>
            </a:r>
            <a:endParaRPr lang="en-US" sz="32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304256"/>
          </a:xfrm>
        </p:spPr>
        <p:txBody>
          <a:bodyPr/>
          <a:lstStyle/>
          <a:p>
            <a:r>
              <a:rPr lang="fr-FR" dirty="0"/>
              <a:t>First </a:t>
            </a:r>
            <a:r>
              <a:rPr lang="fr-FR" dirty="0" err="1"/>
              <a:t>comparison</a:t>
            </a:r>
            <a:r>
              <a:rPr lang="fr-FR" dirty="0"/>
              <a:t> : </a:t>
            </a:r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epicenter</a:t>
            </a:r>
            <a:r>
              <a:rPr lang="fr-FR" dirty="0"/>
              <a:t> (I</a:t>
            </a:r>
            <a:r>
              <a:rPr lang="fr-FR" baseline="-25000" dirty="0"/>
              <a:t>0</a:t>
            </a:r>
            <a:r>
              <a:rPr lang="fr-FR" dirty="0"/>
              <a:t> and </a:t>
            </a:r>
            <a:r>
              <a:rPr lang="fr-FR" dirty="0" err="1"/>
              <a:t>xy</a:t>
            </a:r>
            <a:r>
              <a:rPr lang="fr-FR" dirty="0"/>
              <a:t>), </a:t>
            </a:r>
            <a:r>
              <a:rPr lang="fr-FR" dirty="0" err="1"/>
              <a:t>Boxer’s</a:t>
            </a:r>
            <a:r>
              <a:rPr lang="fr-FR" dirty="0"/>
              <a:t> </a:t>
            </a:r>
            <a:r>
              <a:rPr lang="fr-FR" dirty="0" err="1"/>
              <a:t>epicenter</a:t>
            </a:r>
            <a:endParaRPr lang="fr-FR" dirty="0"/>
          </a:p>
          <a:p>
            <a:r>
              <a:rPr lang="fr-FR" dirty="0"/>
              <a:t>Second </a:t>
            </a:r>
            <a:r>
              <a:rPr lang="fr-FR" dirty="0" err="1"/>
              <a:t>comparison</a:t>
            </a:r>
            <a:r>
              <a:rPr lang="fr-FR" dirty="0"/>
              <a:t> : for Boxer, </a:t>
            </a:r>
            <a:r>
              <a:rPr lang="fr-FR" dirty="0" err="1"/>
              <a:t>Boxer’s</a:t>
            </a:r>
            <a:r>
              <a:rPr lang="fr-FR" dirty="0"/>
              <a:t> </a:t>
            </a:r>
            <a:r>
              <a:rPr lang="fr-FR" dirty="0" err="1"/>
              <a:t>epicenter</a:t>
            </a:r>
            <a:r>
              <a:rPr lang="fr-FR" dirty="0"/>
              <a:t>, for </a:t>
            </a:r>
            <a:r>
              <a:rPr lang="fr-FR" dirty="0" err="1"/>
              <a:t>QUake</a:t>
            </a:r>
            <a:r>
              <a:rPr lang="fr-FR" dirty="0"/>
              <a:t>-MD SisFrance </a:t>
            </a:r>
            <a:r>
              <a:rPr lang="fr-FR" dirty="0" err="1"/>
              <a:t>epicenter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027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ENV\SCAN\BERSSIN\R6\6 - Rencontres scientifiques\2019\2019_07_IUGG\Comparaison_Boxer_QUake-MD\NewIPEs_4-13km_Boxer_QUakeMD_Same_epi_queOran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6400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622" y="116632"/>
            <a:ext cx="8676453" cy="1143000"/>
          </a:xfrm>
        </p:spPr>
        <p:txBody>
          <a:bodyPr>
            <a:noAutofit/>
          </a:bodyPr>
          <a:lstStyle/>
          <a:p>
            <a:r>
              <a:rPr lang="fr-FR" sz="3200" dirty="0"/>
              <a:t>3. </a:t>
            </a:r>
            <a:r>
              <a:rPr lang="en-IE" sz="3200" dirty="0"/>
              <a:t>Comparing QUAKE-MD/BOXER magnitude estimates</a:t>
            </a:r>
            <a:endParaRPr lang="en-US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2411760" y="1340768"/>
            <a:ext cx="3317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epicenter</a:t>
            </a:r>
            <a:r>
              <a:rPr lang="fr-FR" dirty="0"/>
              <a:t> (Boxer </a:t>
            </a:r>
            <a:r>
              <a:rPr lang="fr-FR" dirty="0" err="1"/>
              <a:t>epicenter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199523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9671</TotalTime>
  <Words>532</Words>
  <Application>Microsoft Office PowerPoint</Application>
  <PresentationFormat>Affichage à l'écran (4:3)</PresentationFormat>
  <Paragraphs>81</Paragraphs>
  <Slides>15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 Math</vt:lpstr>
      <vt:lpstr>Thème Office</vt:lpstr>
      <vt:lpstr>Methodological comparison of macroseismic magnitude estimates for events along the French-Italian border</vt:lpstr>
      <vt:lpstr>Macroseismic Intensity data</vt:lpstr>
      <vt:lpstr>Macroseismic Intensity data</vt:lpstr>
      <vt:lpstr>Questions</vt:lpstr>
      <vt:lpstr>Présentation PowerPoint</vt:lpstr>
      <vt:lpstr>1. Macroseismic data set used for the comparison exercise</vt:lpstr>
      <vt:lpstr>2. Boxer and QUake-MD methodologies</vt:lpstr>
      <vt:lpstr>3. Comparing QUAKE-MD/BOXER magnitude estimates</vt:lpstr>
      <vt:lpstr>3. Comparing QUAKE-MD/BOXER magnitude estimates</vt:lpstr>
      <vt:lpstr>3. Comparing QUAKE-MD/BOXER magnitude estimates</vt:lpstr>
      <vt:lpstr>3. Comparing QUAKE-MD/BOXER magnitude estimates</vt:lpstr>
      <vt:lpstr>3. Comparing QUAKE-MD/BOXER magnitude estimates with SisFrance epicenter for Quake-MD</vt:lpstr>
      <vt:lpstr>3. Comparing QUAKE-MD/BOXER magnitude estimates with SisFrance epicenter for Quake-MD</vt:lpstr>
      <vt:lpstr>3. Comparing QUAKE-MD/BOXER magnitude estimates with SisFrance epicenter for Quake-MD</vt:lpstr>
      <vt:lpstr>Conclusions Comparing QUAKE-MD/BOXER magnitude estimates </vt:lpstr>
    </vt:vector>
  </TitlesOfParts>
  <Company>IRSN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Methodological comparison of macroseismic magnitude estimates for events along the French-Italian border</dc:title>
  <dc:creator>PROVOST Ludmila</dc:creator>
  <cp:lastModifiedBy>PROVOST Ludmila</cp:lastModifiedBy>
  <cp:revision>309</cp:revision>
  <cp:lastPrinted>2018-04-26T15:19:15Z</cp:lastPrinted>
  <dcterms:created xsi:type="dcterms:W3CDTF">2018-04-20T10:00:36Z</dcterms:created>
  <dcterms:modified xsi:type="dcterms:W3CDTF">2023-05-11T14:14:35Z</dcterms:modified>
</cp:coreProperties>
</file>