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  <p:sldMasterId id="2147483830" r:id="rId5"/>
    <p:sldMasterId id="2147483845" r:id="rId6"/>
  </p:sldMasterIdLst>
  <p:notesMasterIdLst>
    <p:notesMasterId r:id="rId45"/>
  </p:notesMasterIdLst>
  <p:handoutMasterIdLst>
    <p:handoutMasterId r:id="rId46"/>
  </p:handoutMasterIdLst>
  <p:sldIdLst>
    <p:sldId id="260" r:id="rId7"/>
    <p:sldId id="341" r:id="rId8"/>
    <p:sldId id="343" r:id="rId9"/>
    <p:sldId id="344" r:id="rId10"/>
    <p:sldId id="346" r:id="rId11"/>
    <p:sldId id="370" r:id="rId12"/>
    <p:sldId id="348" r:id="rId13"/>
    <p:sldId id="353" r:id="rId14"/>
    <p:sldId id="354" r:id="rId15"/>
    <p:sldId id="439" r:id="rId16"/>
    <p:sldId id="504" r:id="rId17"/>
    <p:sldId id="505" r:id="rId18"/>
    <p:sldId id="541" r:id="rId19"/>
    <p:sldId id="442" r:id="rId20"/>
    <p:sldId id="335" r:id="rId21"/>
    <p:sldId id="274" r:id="rId22"/>
    <p:sldId id="309" r:id="rId23"/>
    <p:sldId id="1306" r:id="rId24"/>
    <p:sldId id="427" r:id="rId25"/>
    <p:sldId id="276" r:id="rId26"/>
    <p:sldId id="398" r:id="rId27"/>
    <p:sldId id="381" r:id="rId28"/>
    <p:sldId id="307" r:id="rId29"/>
    <p:sldId id="359" r:id="rId30"/>
    <p:sldId id="388" r:id="rId31"/>
    <p:sldId id="279" r:id="rId32"/>
    <p:sldId id="1895" r:id="rId33"/>
    <p:sldId id="1902" r:id="rId34"/>
    <p:sldId id="523" r:id="rId35"/>
    <p:sldId id="1896" r:id="rId36"/>
    <p:sldId id="1851" r:id="rId37"/>
    <p:sldId id="1864" r:id="rId38"/>
    <p:sldId id="419" r:id="rId39"/>
    <p:sldId id="1897" r:id="rId40"/>
    <p:sldId id="1898" r:id="rId41"/>
    <p:sldId id="1899" r:id="rId42"/>
    <p:sldId id="1901" r:id="rId43"/>
    <p:sldId id="1900" r:id="rId44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8F"/>
    <a:srgbClr val="B90066"/>
    <a:srgbClr val="FFFFFF"/>
    <a:srgbClr val="7D9ED5"/>
    <a:srgbClr val="071E4F"/>
    <a:srgbClr val="041D42"/>
    <a:srgbClr val="7AA0D5"/>
    <a:srgbClr val="328B57"/>
    <a:srgbClr val="808080"/>
    <a:srgbClr val="FF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78" autoAdjust="0"/>
    <p:restoredTop sz="96051" autoAdjust="0"/>
  </p:normalViewPr>
  <p:slideViewPr>
    <p:cSldViewPr snapToGrid="0">
      <p:cViewPr>
        <p:scale>
          <a:sx n="140" d="100"/>
          <a:sy n="140" d="100"/>
        </p:scale>
        <p:origin x="402" y="24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quet-fra\OneDrive%20-%20irsn.fr\2.%20%20Expertise\1%20%20ICRP\Comittees\Committee%202\Meetings\C2%202018%20Beijing\Figure%20comparaison%20doses%20OIR%20to%20ICRP%206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OIRP2!$D$2</c:f>
              <c:strCache>
                <c:ptCount val="1"/>
                <c:pt idx="0">
                  <c:v>OIR/ICRP68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OIRP2!$A$3:$A$31</c:f>
              <c:strCache>
                <c:ptCount val="29"/>
                <c:pt idx="0">
                  <c:v>Tritium gas</c:v>
                </c:pt>
                <c:pt idx="1">
                  <c:v>Tritiated water</c:v>
                </c:pt>
                <c:pt idx="2">
                  <c:v>Tritiated methane</c:v>
                </c:pt>
                <c:pt idx="3">
                  <c:v>14C monoxyde</c:v>
                </c:pt>
                <c:pt idx="4">
                  <c:v>14C dioxide </c:v>
                </c:pt>
                <c:pt idx="5">
                  <c:v>14C méthane</c:v>
                </c:pt>
                <c:pt idx="6">
                  <c:v>32P Type F</c:v>
                </c:pt>
                <c:pt idx="7">
                  <c:v>32P Type M</c:v>
                </c:pt>
                <c:pt idx="8">
                  <c:v>35S dioxide</c:v>
                </c:pt>
                <c:pt idx="9">
                  <c:v>35S Type F</c:v>
                </c:pt>
                <c:pt idx="10">
                  <c:v>35S Type M</c:v>
                </c:pt>
                <c:pt idx="11">
                  <c:v>45Ca Type M</c:v>
                </c:pt>
                <c:pt idx="12">
                  <c:v>59Fe Type F</c:v>
                </c:pt>
                <c:pt idx="13">
                  <c:v>59Fe Type M</c:v>
                </c:pt>
                <c:pt idx="14">
                  <c:v>60 Co Type M</c:v>
                </c:pt>
                <c:pt idx="15">
                  <c:v>60 Co Type S</c:v>
                </c:pt>
                <c:pt idx="16">
                  <c:v>65Zn Type S</c:v>
                </c:pt>
                <c:pt idx="17">
                  <c:v>90 Sr Type F</c:v>
                </c:pt>
                <c:pt idx="18">
                  <c:v>90 Sr Type S</c:v>
                </c:pt>
                <c:pt idx="19">
                  <c:v>90Y Type M</c:v>
                </c:pt>
                <c:pt idx="20">
                  <c:v>90Y Type S</c:v>
                </c:pt>
                <c:pt idx="21">
                  <c:v>95Zr Type F</c:v>
                </c:pt>
                <c:pt idx="22">
                  <c:v>95Zr Type M</c:v>
                </c:pt>
                <c:pt idx="23">
                  <c:v>95Nb Type M</c:v>
                </c:pt>
                <c:pt idx="24">
                  <c:v>95Nb Type S</c:v>
                </c:pt>
                <c:pt idx="25">
                  <c:v>99Mo Type F</c:v>
                </c:pt>
                <c:pt idx="26">
                  <c:v>99Mo Type S</c:v>
                </c:pt>
                <c:pt idx="27">
                  <c:v>99Tc Type F</c:v>
                </c:pt>
                <c:pt idx="28">
                  <c:v>99Tc Type M</c:v>
                </c:pt>
              </c:strCache>
            </c:strRef>
          </c:cat>
          <c:val>
            <c:numRef>
              <c:f>OIRP2!$D$3:$D$31</c:f>
              <c:numCache>
                <c:formatCode>0.00</c:formatCode>
                <c:ptCount val="29"/>
                <c:pt idx="0">
                  <c:v>1.1111111111111112</c:v>
                </c:pt>
                <c:pt idx="1">
                  <c:v>1.1111111111111112</c:v>
                </c:pt>
                <c:pt idx="2">
                  <c:v>0.32777777777777778</c:v>
                </c:pt>
                <c:pt idx="3">
                  <c:v>2.25</c:v>
                </c:pt>
                <c:pt idx="4">
                  <c:v>2</c:v>
                </c:pt>
                <c:pt idx="5">
                  <c:v>1.7586206896551722E-2</c:v>
                </c:pt>
                <c:pt idx="6">
                  <c:v>1.1818181818181819</c:v>
                </c:pt>
                <c:pt idx="7">
                  <c:v>0.48275862068965514</c:v>
                </c:pt>
                <c:pt idx="8">
                  <c:v>0.34166666666666667</c:v>
                </c:pt>
                <c:pt idx="9">
                  <c:v>0.30000000000000004</c:v>
                </c:pt>
                <c:pt idx="10">
                  <c:v>0.27272727272727276</c:v>
                </c:pt>
                <c:pt idx="11">
                  <c:v>0.26521739130434779</c:v>
                </c:pt>
                <c:pt idx="12">
                  <c:v>1.8666666666666665</c:v>
                </c:pt>
                <c:pt idx="13">
                  <c:v>0.53125</c:v>
                </c:pt>
                <c:pt idx="14">
                  <c:v>0.87323943661971837</c:v>
                </c:pt>
                <c:pt idx="15">
                  <c:v>1.8235294117647058</c:v>
                </c:pt>
                <c:pt idx="16">
                  <c:v>0.6071428571428571</c:v>
                </c:pt>
                <c:pt idx="17">
                  <c:v>1.0666666666666669</c:v>
                </c:pt>
                <c:pt idx="18">
                  <c:v>2.5974025974025974</c:v>
                </c:pt>
                <c:pt idx="19">
                  <c:v>0.42499999999999999</c:v>
                </c:pt>
                <c:pt idx="20">
                  <c:v>0.42941176470588233</c:v>
                </c:pt>
                <c:pt idx="21">
                  <c:v>0.96666666666666667</c:v>
                </c:pt>
                <c:pt idx="22">
                  <c:v>0.52777777777777779</c:v>
                </c:pt>
                <c:pt idx="23">
                  <c:v>0.52307692307692311</c:v>
                </c:pt>
                <c:pt idx="24">
                  <c:v>0.65384615384615374</c:v>
                </c:pt>
                <c:pt idx="25">
                  <c:v>0.86111111111111116</c:v>
                </c:pt>
                <c:pt idx="26">
                  <c:v>0.37272727272727274</c:v>
                </c:pt>
                <c:pt idx="27">
                  <c:v>0.5</c:v>
                </c:pt>
                <c:pt idx="28">
                  <c:v>0.34374999999999994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3-4ACC-B570-B4E8AA61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38752"/>
        <c:axId val="77740288"/>
      </c:barChart>
      <c:catAx>
        <c:axId val="7773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740288"/>
        <c:crossesAt val="1.0000000000000009E-15"/>
        <c:auto val="1"/>
        <c:lblAlgn val="ctr"/>
        <c:lblOffset val="100"/>
        <c:noMultiLvlLbl val="0"/>
      </c:catAx>
      <c:valAx>
        <c:axId val="777402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b="1" i="0" baseline="0"/>
            </a:pPr>
            <a:endParaRPr lang="fr-FR"/>
          </a:p>
        </c:txPr>
        <c:crossAx val="7773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5FBFB4-0382-9A40-A092-F3D511B0C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B7B2B-904F-5348-83D7-C08183C58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F594-6D82-0142-BF5D-B53C487D1A5B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9067A-EE96-6149-8690-0819FCDDAB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8C896B-8394-EB4C-A415-C5D21C882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AF20-22EF-B845-8AF0-E9D5F3E5E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4C3068AE-EDD4-4978-A5A6-FB19BEA97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526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EDCB98-D8ED-423F-8495-4E27A663ECC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26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29137" cy="2547938"/>
          </a:xfrm>
          <a:ln/>
        </p:spPr>
      </p:sp>
      <p:sp>
        <p:nvSpPr>
          <p:cNvPr id="210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42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29137" cy="2547938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74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54" indent="-285713" eaLnBrk="0" hangingPunct="0"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52" indent="-228570" eaLnBrk="0" hangingPunct="0"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99992" indent="-228570" eaLnBrk="0" hangingPunct="0"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32" indent="-228570" eaLnBrk="0" hangingPunct="0"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273" indent="-228570" defTabSz="449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414" indent="-228570" defTabSz="449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554" indent="-228570" defTabSz="449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695" indent="-228570" defTabSz="449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806" algn="l"/>
                <a:tab pos="1447612" algn="l"/>
                <a:tab pos="2171418" algn="l"/>
                <a:tab pos="289522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22D953F3-6615-4A1D-8CDF-0A23A818A2CF}" type="slidenum">
              <a:rPr lang="en-GB" altLang="fr-FR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GB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68122" y="697268"/>
            <a:ext cx="4674156" cy="3486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00873" y="4415530"/>
            <a:ext cx="5608654" cy="418509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127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29137" cy="254793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2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11175"/>
            <a:ext cx="4529137" cy="2547938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8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30" indent="-285704" defTabSz="966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16" indent="-228563" defTabSz="966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43" indent="-228563" defTabSz="966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68" indent="-228563" defTabSz="966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94" indent="-228563" defTabSz="966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321" indent="-228563" defTabSz="966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447" indent="-228563" defTabSz="966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574" indent="-228563" defTabSz="966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58B7C4-04FB-4034-BAB1-59D9D27A6B7A}" type="slidenum">
              <a:rPr lang="fr-FR" altLang="fr-FR" smtClean="0">
                <a:solidFill>
                  <a:prstClr val="black"/>
                </a:solidFill>
              </a:rPr>
              <a:pPr eaLnBrk="1" hangingPunct="1"/>
              <a:t>21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8312" cy="3835400"/>
          </a:xfrm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59339"/>
            <a:ext cx="5680075" cy="4605337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1626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5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826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59550" indent="-253673" defTabSz="85826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4693" indent="-202939" defTabSz="85826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20570" indent="-202939" defTabSz="85826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26447" indent="-202939" defTabSz="85826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32324" indent="-202939" defTabSz="858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638202" indent="-202939" defTabSz="858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4079" indent="-202939" defTabSz="858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49955" indent="-202939" defTabSz="8582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E46402-2865-48C8-BBF6-5323D7AF4517}" type="slidenum">
              <a:rPr lang="fr-FR" altLang="fr-FR" smtClean="0">
                <a:solidFill>
                  <a:prstClr val="black"/>
                </a:solidFill>
              </a:rPr>
              <a:pPr eaLnBrk="1" hangingPunct="1"/>
              <a:t>4</a:t>
            </a:fld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7138" y="490538"/>
            <a:ext cx="4371975" cy="2460625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94" y="3113389"/>
            <a:ext cx="7494524" cy="294770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7329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34" y="3228555"/>
            <a:ext cx="7894598" cy="3058795"/>
          </a:xfrm>
          <a:noFill/>
        </p:spPr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8995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994" indent="-263844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376" indent="-211075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526" indent="-211075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677" indent="-211075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828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977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6128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8278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dirty="0">
              <a:latin typeface="Times New Roman" pitchFamily="18" charset="0"/>
            </a:endParaRP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994" indent="-263844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376" indent="-211075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526" indent="-211075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677" indent="-211075" defTabSz="91465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828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977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6128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8278" indent="-211075" defTabSz="9146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B801EC-2E36-4CBB-8549-5BEADED4934E}" type="slidenum">
              <a:rPr lang="en-GB" smtClean="0"/>
              <a:pPr eaLnBrk="1" hangingPunct="1"/>
              <a:t>7</a:t>
            </a:fld>
            <a:endParaRPr lang="en-GB" dirty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4175" y="920750"/>
            <a:ext cx="3398838" cy="1912938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966" y="3257022"/>
            <a:ext cx="7130749" cy="27614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26081-1C74-4B4C-81BA-BA13A46C87FC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4938" y="509588"/>
            <a:ext cx="4532312" cy="2549525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975" y="3229608"/>
            <a:ext cx="7236717" cy="3057741"/>
          </a:xfrm>
        </p:spPr>
        <p:txBody>
          <a:bodyPr/>
          <a:lstStyle/>
          <a:p>
            <a:endParaRPr lang="en-GB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8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3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1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8642" indent="-264862" defTabSz="8961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9450" indent="-211890" defTabSz="8961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83229" indent="-211890" defTabSz="8961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07009" indent="-211890" defTabSz="8961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30789" indent="-211890" defTabSz="896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54569" indent="-211890" defTabSz="896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78349" indent="-211890" defTabSz="896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02128" indent="-211890" defTabSz="896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B95F7B-80EC-459A-AF50-DC25D8BE7C7B}" type="slidenum">
              <a:rPr lang="en-US" altLang="fr-FR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err="1"/>
              <a:t>Views</a:t>
            </a:r>
            <a:r>
              <a:rPr lang="fr-FR" altLang="fr-FR" baseline="0" dirty="0"/>
              <a:t> of a </a:t>
            </a:r>
            <a:r>
              <a:rPr lang="fr-FR" altLang="fr-FR" baseline="0" dirty="0" err="1"/>
              <a:t>voxel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phantom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where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activity</a:t>
            </a:r>
            <a:r>
              <a:rPr lang="fr-FR" altLang="fr-FR" baseline="0" dirty="0"/>
              <a:t> in </a:t>
            </a:r>
            <a:r>
              <a:rPr lang="fr-FR" altLang="fr-FR" baseline="0" dirty="0" err="1"/>
              <a:t>organs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is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simulated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according</a:t>
            </a:r>
            <a:r>
              <a:rPr lang="fr-FR" altLang="fr-FR" baseline="0" dirty="0"/>
              <a:t> to the ICRP model for </a:t>
            </a:r>
            <a:r>
              <a:rPr lang="fr-FR" altLang="fr-FR" baseline="0" dirty="0" err="1"/>
              <a:t>americium</a:t>
            </a:r>
            <a:r>
              <a:rPr lang="fr-FR" altLang="fr-FR" baseline="0" dirty="0"/>
              <a:t>. The </a:t>
            </a:r>
            <a:r>
              <a:rPr lang="fr-FR" altLang="fr-FR" baseline="0" dirty="0" err="1"/>
              <a:t>color</a:t>
            </a:r>
            <a:r>
              <a:rPr lang="fr-FR" altLang="fr-FR" baseline="0" dirty="0"/>
              <a:t> code corresponds to </a:t>
            </a:r>
            <a:r>
              <a:rPr lang="fr-FR" altLang="fr-FR" baseline="0" dirty="0" err="1"/>
              <a:t>thresholds</a:t>
            </a:r>
            <a:r>
              <a:rPr lang="fr-FR" altLang="fr-FR" baseline="0" dirty="0"/>
              <a:t> of relative </a:t>
            </a:r>
            <a:r>
              <a:rPr lang="fr-FR" altLang="fr-FR" baseline="0" dirty="0" err="1"/>
              <a:t>activity</a:t>
            </a:r>
            <a:r>
              <a:rPr lang="fr-FR" altLang="fr-FR" baseline="0" dirty="0"/>
              <a:t>, </a:t>
            </a:r>
            <a:r>
              <a:rPr lang="fr-FR" altLang="fr-FR" baseline="0" dirty="0" err="1"/>
              <a:t>red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being</a:t>
            </a:r>
            <a:r>
              <a:rPr lang="fr-FR" altLang="fr-FR" baseline="0" dirty="0"/>
              <a:t> the </a:t>
            </a:r>
            <a:r>
              <a:rPr lang="fr-FR" altLang="fr-FR" baseline="0" dirty="0" err="1"/>
              <a:t>highest</a:t>
            </a:r>
            <a:r>
              <a:rPr lang="fr-FR" altLang="fr-FR" baseline="0" dirty="0"/>
              <a:t>. This Monte Carlo simulation </a:t>
            </a:r>
            <a:r>
              <a:rPr lang="fr-FR" altLang="fr-FR" baseline="0" dirty="0" err="1"/>
              <a:t>was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used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with</a:t>
            </a:r>
            <a:r>
              <a:rPr lang="fr-FR" altLang="fr-FR" baseline="0" dirty="0"/>
              <a:t> a germanium detector model to </a:t>
            </a:r>
            <a:r>
              <a:rPr lang="fr-FR" altLang="fr-FR" baseline="0" dirty="0" err="1"/>
              <a:t>establish</a:t>
            </a:r>
            <a:r>
              <a:rPr lang="fr-FR" altLang="fr-FR" baseline="0" dirty="0"/>
              <a:t> calibration coefficients for </a:t>
            </a:r>
            <a:r>
              <a:rPr lang="fr-FR" altLang="fr-FR" baseline="0" dirty="0" err="1"/>
              <a:t>measurement</a:t>
            </a:r>
            <a:r>
              <a:rPr lang="fr-FR" altLang="fr-FR" baseline="0" dirty="0"/>
              <a:t> of Am-241 in </a:t>
            </a:r>
            <a:r>
              <a:rPr lang="fr-FR" altLang="fr-FR" baseline="0" dirty="0" err="1"/>
              <a:t>lungs</a:t>
            </a:r>
            <a:r>
              <a:rPr lang="fr-FR" altLang="fr-FR" baseline="0" dirty="0"/>
              <a:t>, </a:t>
            </a:r>
            <a:r>
              <a:rPr lang="fr-FR" altLang="fr-FR" baseline="0" dirty="0" err="1"/>
              <a:t>liver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knees</a:t>
            </a:r>
            <a:r>
              <a:rPr lang="fr-FR" altLang="fr-FR" baseline="0" dirty="0"/>
              <a:t>, </a:t>
            </a:r>
            <a:r>
              <a:rPr lang="fr-FR" altLang="fr-FR" baseline="0" dirty="0" err="1"/>
              <a:t>taking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account</a:t>
            </a:r>
            <a:r>
              <a:rPr lang="fr-FR" altLang="fr-FR" baseline="0" dirty="0"/>
              <a:t> of cross-</a:t>
            </a:r>
            <a:r>
              <a:rPr lang="fr-FR" altLang="fr-FR" baseline="0" dirty="0" err="1"/>
              <a:t>fire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from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organs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depending</a:t>
            </a:r>
            <a:r>
              <a:rPr lang="fr-FR" altLang="fr-FR" baseline="0" dirty="0"/>
              <a:t> on </a:t>
            </a:r>
            <a:r>
              <a:rPr lang="fr-FR" altLang="fr-FR" baseline="0" dirty="0" err="1"/>
              <a:t>biokinetics</a:t>
            </a:r>
            <a:r>
              <a:rPr lang="fr-FR" altLang="fr-FR" baseline="0" dirty="0"/>
              <a:t>.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9536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Left</a:t>
            </a:r>
            <a:r>
              <a:rPr lang="fr-FR" dirty="0"/>
              <a:t>, the ICRP OIR model for </a:t>
            </a:r>
            <a:r>
              <a:rPr lang="fr-FR" dirty="0" err="1"/>
              <a:t>systemic</a:t>
            </a:r>
            <a:r>
              <a:rPr lang="fr-FR" dirty="0"/>
              <a:t> </a:t>
            </a:r>
            <a:r>
              <a:rPr lang="fr-FR" dirty="0" err="1"/>
              <a:t>iodine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the </a:t>
            </a:r>
            <a:r>
              <a:rPr lang="fr-FR" dirty="0" err="1"/>
              <a:t>transfers</a:t>
            </a:r>
            <a:r>
              <a:rPr lang="fr-FR" baseline="0" dirty="0"/>
              <a:t> in </a:t>
            </a:r>
            <a:r>
              <a:rPr lang="fr-FR" baseline="0" dirty="0" err="1"/>
              <a:t>three</a:t>
            </a:r>
            <a:r>
              <a:rPr lang="fr-FR" baseline="0" dirty="0"/>
              <a:t> </a:t>
            </a:r>
            <a:r>
              <a:rPr lang="fr-FR" baseline="0" dirty="0" err="1"/>
              <a:t>subsystems</a:t>
            </a:r>
            <a:r>
              <a:rPr lang="fr-FR" baseline="0" dirty="0"/>
              <a:t>: </a:t>
            </a:r>
            <a:r>
              <a:rPr lang="fr-FR" baseline="0" dirty="0" err="1"/>
              <a:t>circulating</a:t>
            </a:r>
            <a:r>
              <a:rPr lang="fr-FR" baseline="0" dirty="0"/>
              <a:t> </a:t>
            </a:r>
            <a:r>
              <a:rPr lang="fr-FR" baseline="0" dirty="0" err="1"/>
              <a:t>inorganic</a:t>
            </a:r>
            <a:r>
              <a:rPr lang="fr-FR" baseline="0" dirty="0"/>
              <a:t> </a:t>
            </a:r>
            <a:r>
              <a:rPr lang="fr-FR" baseline="0" dirty="0" err="1"/>
              <a:t>iodide</a:t>
            </a:r>
            <a:r>
              <a:rPr lang="fr-FR" baseline="0" dirty="0"/>
              <a:t>; </a:t>
            </a:r>
            <a:r>
              <a:rPr lang="fr-FR" baseline="0" dirty="0" err="1"/>
              <a:t>thyroidal</a:t>
            </a:r>
            <a:r>
              <a:rPr lang="fr-FR" baseline="0" dirty="0"/>
              <a:t> </a:t>
            </a:r>
            <a:r>
              <a:rPr lang="fr-FR" baseline="0" dirty="0" err="1"/>
              <a:t>organic</a:t>
            </a:r>
            <a:r>
              <a:rPr lang="fr-FR" baseline="0" dirty="0"/>
              <a:t> </a:t>
            </a:r>
            <a:r>
              <a:rPr lang="fr-FR" baseline="0" dirty="0" err="1"/>
              <a:t>iodine</a:t>
            </a:r>
            <a:r>
              <a:rPr lang="fr-FR" baseline="0" dirty="0"/>
              <a:t>; </a:t>
            </a:r>
            <a:r>
              <a:rPr lang="fr-FR" baseline="0" dirty="0" err="1"/>
              <a:t>extrathyroidal</a:t>
            </a:r>
            <a:r>
              <a:rPr lang="fr-FR" baseline="0" dirty="0"/>
              <a:t> </a:t>
            </a:r>
            <a:r>
              <a:rPr lang="fr-FR" baseline="0" dirty="0" err="1"/>
              <a:t>organic</a:t>
            </a:r>
            <a:r>
              <a:rPr lang="fr-FR" baseline="0" dirty="0"/>
              <a:t> </a:t>
            </a:r>
            <a:r>
              <a:rPr lang="fr-FR" baseline="0" dirty="0" err="1"/>
              <a:t>iodine</a:t>
            </a:r>
            <a:r>
              <a:rPr lang="fr-FR" baseline="0" dirty="0"/>
              <a:t>. Transfer coefficients (per </a:t>
            </a:r>
            <a:r>
              <a:rPr lang="fr-FR" baseline="0" dirty="0" err="1"/>
              <a:t>day</a:t>
            </a:r>
            <a:r>
              <a:rPr lang="fr-FR" baseline="0" dirty="0"/>
              <a:t>) are </a:t>
            </a:r>
            <a:r>
              <a:rPr lang="fr-FR" baseline="0" dirty="0" err="1"/>
              <a:t>shown</a:t>
            </a:r>
            <a:r>
              <a:rPr lang="fr-FR" baseline="0" dirty="0"/>
              <a:t> </a:t>
            </a:r>
            <a:r>
              <a:rPr lang="fr-FR" baseline="0" dirty="0" err="1"/>
              <a:t>above</a:t>
            </a:r>
            <a:r>
              <a:rPr lang="fr-FR" baseline="0" dirty="0"/>
              <a:t> </a:t>
            </a:r>
            <a:r>
              <a:rPr lang="fr-FR" baseline="0" dirty="0" err="1"/>
              <a:t>transfer</a:t>
            </a:r>
            <a:r>
              <a:rPr lang="fr-FR" baseline="0" dirty="0"/>
              <a:t> </a:t>
            </a:r>
            <a:r>
              <a:rPr lang="fr-FR" baseline="0" dirty="0" err="1"/>
              <a:t>paths</a:t>
            </a:r>
            <a:r>
              <a:rPr lang="fr-FR" baseline="0" dirty="0"/>
              <a:t>. Right, </a:t>
            </a:r>
            <a:r>
              <a:rPr lang="fr-FR" baseline="0" dirty="0" err="1"/>
              <a:t>diagram</a:t>
            </a:r>
            <a:r>
              <a:rPr lang="fr-FR" baseline="0" dirty="0"/>
              <a:t> of a </a:t>
            </a:r>
            <a:r>
              <a:rPr lang="fr-FR" baseline="0" dirty="0" err="1"/>
              <a:t>thyroid</a:t>
            </a:r>
            <a:r>
              <a:rPr lang="fr-FR" baseline="0" dirty="0"/>
              <a:t> </a:t>
            </a:r>
            <a:r>
              <a:rPr lang="fr-FR" baseline="0" dirty="0" err="1"/>
              <a:t>follicle</a:t>
            </a:r>
            <a:r>
              <a:rPr lang="fr-FR" baseline="0" dirty="0"/>
              <a:t> </a:t>
            </a:r>
            <a:r>
              <a:rPr lang="fr-FR" baseline="0" dirty="0" err="1"/>
              <a:t>showing</a:t>
            </a:r>
            <a:r>
              <a:rPr lang="fr-FR" baseline="0" dirty="0"/>
              <a:t> </a:t>
            </a:r>
            <a:r>
              <a:rPr lang="fr-FR" baseline="0" dirty="0" err="1"/>
              <a:t>steps</a:t>
            </a:r>
            <a:r>
              <a:rPr lang="fr-FR" baseline="0" dirty="0"/>
              <a:t> in </a:t>
            </a:r>
            <a:r>
              <a:rPr lang="fr-FR" baseline="0" dirty="0" err="1"/>
              <a:t>synthesis</a:t>
            </a:r>
            <a:r>
              <a:rPr lang="fr-FR" baseline="0" dirty="0"/>
              <a:t> and </a:t>
            </a:r>
            <a:r>
              <a:rPr lang="fr-FR" baseline="0" dirty="0" err="1"/>
              <a:t>secretion</a:t>
            </a:r>
            <a:r>
              <a:rPr lang="fr-FR" baseline="0" dirty="0"/>
              <a:t> of T</a:t>
            </a:r>
            <a:r>
              <a:rPr lang="fr-FR" baseline="-25000" dirty="0"/>
              <a:t>4 </a:t>
            </a:r>
            <a:r>
              <a:rPr lang="fr-FR" baseline="0" dirty="0"/>
              <a:t>and T</a:t>
            </a:r>
            <a:r>
              <a:rPr lang="fr-FR" baseline="-25000" dirty="0"/>
              <a:t>3</a:t>
            </a:r>
            <a:r>
              <a:rPr lang="fr-FR" baseline="0" dirty="0"/>
              <a:t>. I</a:t>
            </a:r>
            <a:r>
              <a:rPr lang="fr-FR" baseline="30000" dirty="0"/>
              <a:t>-</a:t>
            </a:r>
            <a:r>
              <a:rPr lang="fr-FR" baseline="0" dirty="0"/>
              <a:t> = </a:t>
            </a:r>
            <a:r>
              <a:rPr lang="fr-FR" baseline="0" dirty="0" err="1"/>
              <a:t>iodide</a:t>
            </a:r>
            <a:r>
              <a:rPr lang="fr-FR" baseline="0" dirty="0"/>
              <a:t>, I° = </a:t>
            </a:r>
            <a:r>
              <a:rPr lang="fr-FR" baseline="0" dirty="0" err="1"/>
              <a:t>neutral</a:t>
            </a:r>
            <a:r>
              <a:rPr lang="fr-FR" baseline="0" dirty="0"/>
              <a:t> </a:t>
            </a:r>
            <a:r>
              <a:rPr lang="fr-FR" baseline="0" dirty="0" err="1"/>
              <a:t>iodine</a:t>
            </a:r>
            <a:r>
              <a:rPr lang="fr-FR" baseline="0" dirty="0"/>
              <a:t>, NIS = sodium-</a:t>
            </a:r>
            <a:r>
              <a:rPr lang="fr-FR" baseline="0" dirty="0" err="1"/>
              <a:t>iodide</a:t>
            </a:r>
            <a:r>
              <a:rPr lang="fr-FR" baseline="0" dirty="0"/>
              <a:t> </a:t>
            </a:r>
            <a:r>
              <a:rPr lang="fr-FR" baseline="0" dirty="0" err="1"/>
              <a:t>symporter</a:t>
            </a:r>
            <a:r>
              <a:rPr lang="fr-FR" baseline="0" dirty="0"/>
              <a:t>, Tg = </a:t>
            </a:r>
            <a:r>
              <a:rPr lang="fr-FR" baseline="0" dirty="0" err="1"/>
              <a:t>thyroglobulin</a:t>
            </a:r>
            <a:r>
              <a:rPr lang="fr-FR" baseline="0" dirty="0"/>
              <a:t>, Tyr = tyrosine, MIT = </a:t>
            </a:r>
            <a:r>
              <a:rPr lang="fr-FR" baseline="0" dirty="0" err="1"/>
              <a:t>monoiodotyrosine</a:t>
            </a:r>
            <a:r>
              <a:rPr lang="fr-FR" baseline="0" dirty="0"/>
              <a:t>, DIT = </a:t>
            </a:r>
            <a:r>
              <a:rPr lang="fr-FR" baseline="0" dirty="0" err="1"/>
              <a:t>diiodotyrosine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A3CD26-FFD3-4C07-A2E3-E2426098EB39}" type="datetime1">
              <a:rPr lang="en-US" altLang="en-US" smtClean="0"/>
              <a:t>6/7/2023</a:t>
            </a:fld>
            <a:endParaRPr lang="en-US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73B3E-C8F3-4E77-AC67-8004BDE83CF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6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55D28-B6BD-46CF-9334-E187CFB87A9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689772"/>
            <a:ext cx="5438747" cy="444318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7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UV-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FBD36F-EC78-334E-B64B-D7A41F91E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5077B1-E734-F842-835D-1C544433B554}"/>
              </a:ext>
            </a:extLst>
          </p:cNvPr>
          <p:cNvSpPr/>
          <p:nvPr userDrawn="1"/>
        </p:nvSpPr>
        <p:spPr>
          <a:xfrm>
            <a:off x="494110" y="1270747"/>
            <a:ext cx="8649890" cy="342507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548C19-04A5-8C4F-B3D1-B455B5F5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6820B23-0CC6-3544-86BC-7A13B7E1DB5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EE7ACF-9711-4610-A4D3-ECAABB34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D285E1-67D9-420A-9610-D078713CC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397C53-F3CC-4434-AB5E-85DB4BF2A1B0}"/>
              </a:ext>
            </a:extLst>
          </p:cNvPr>
          <p:cNvSpPr txBox="1"/>
          <p:nvPr userDrawn="1"/>
        </p:nvSpPr>
        <p:spPr>
          <a:xfrm rot="16200000">
            <a:off x="-443673" y="4162478"/>
            <a:ext cx="133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  <a:p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69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50" y="1409700"/>
            <a:ext cx="7715250" cy="289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272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409700"/>
            <a:ext cx="77152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Premier niveau</a:t>
            </a:r>
          </a:p>
          <a:p>
            <a:pPr lvl="1"/>
            <a:r>
              <a:rPr lang="fr-FR" altLang="fr-FR" dirty="0"/>
              <a:t>Deuxième niveau</a:t>
            </a:r>
          </a:p>
        </p:txBody>
      </p:sp>
      <p:sp>
        <p:nvSpPr>
          <p:cNvPr id="12" name="Espace réservé de la date 1"/>
          <p:cNvSpPr txBox="1">
            <a:spLocks/>
          </p:cNvSpPr>
          <p:nvPr userDrawn="1"/>
        </p:nvSpPr>
        <p:spPr>
          <a:xfrm>
            <a:off x="8337529" y="4875610"/>
            <a:ext cx="878908" cy="2837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fr-FR" altLang="en-US" sz="105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0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1_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6" y="403622"/>
            <a:ext cx="8893175" cy="6512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1" y="1409700"/>
            <a:ext cx="3781425" cy="289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05376" y="1409700"/>
            <a:ext cx="3781425" cy="138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05376" y="2912269"/>
            <a:ext cx="3781425" cy="138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622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55596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04F9F-2C97-47B5-930C-564C2AE4E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CD547E-6861-4046-B5D9-69D0693F9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6BB0FE-1A99-4D4E-A4BD-4DE6B606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13282-8142-4EC5-9155-19A73036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2CDB43-09C8-4496-B5C6-03F0AB03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91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2E9ED-78AD-44C8-9E84-64AEF655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C1280D-C3C4-41E3-B3B3-3730DAB4B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EF7997-3479-431A-B1DE-32984439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E85F18-CB09-429E-B398-53630883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97A3D-AA44-413C-ADF0-DCC703C8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0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D2849-764B-4031-92E4-D258EA10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DEFC17-857E-4CA5-B643-2A7A5662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5A54D-194B-4118-9ABE-09541EC0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D1A45-6866-4DF4-AECB-0FAD3BCC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74BE0-BEEE-40AF-ABA8-0F8D6569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3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E4BA5-B576-49A9-93FA-F3BBAF40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2A52DF-A9A5-4F1D-A2A0-9967D4549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0688E-7194-4921-AACD-FF0DD8B9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E880B5-072E-45DF-986B-F96AA5F7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E7A05D-AA0D-4E6C-B265-131C5617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39FEB-C3A3-4617-9F3F-8BF1B37F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42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6612F-C60D-4157-93C1-789F3834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67584-9FA9-4CA1-B0EA-2E95DDF56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A3CCA3-0546-411E-9C53-A42CD5E90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9B2DB5-87DD-4E1D-9399-3287E4E06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B0EE2B-10A1-4485-ADD7-928899F6C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A7DE07-5AC4-4671-BF58-77067F7B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A07F5B-2263-41D9-85CC-6BE45EC1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181615-425B-447E-A409-F985AC52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13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UV-sans 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B5CD4-1270-4145-89EB-D4BF2E8DBD56}"/>
              </a:ext>
            </a:extLst>
          </p:cNvPr>
          <p:cNvSpPr/>
          <p:nvPr userDrawn="1"/>
        </p:nvSpPr>
        <p:spPr>
          <a:xfrm>
            <a:off x="494110" y="1203742"/>
            <a:ext cx="8649890" cy="347676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DBDE32-FF5A-4816-B364-7CC2247E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AD4CEDC0-F0B4-44D9-8532-86A478858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D361A2-EA8E-43A0-AF00-8A8828301D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A558F0-7CF6-4B5F-9B16-D1597AA28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88C11-4D8D-4B2A-9089-E89D568DF03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</p:txBody>
      </p:sp>
    </p:spTree>
    <p:extLst>
      <p:ext uri="{BB962C8B-B14F-4D97-AF65-F5344CB8AC3E}">
        <p14:creationId xmlns:p14="http://schemas.microsoft.com/office/powerpoint/2010/main" val="283822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D9C73-2DF1-4210-946E-8A3EC91D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D76307-4AFE-449E-A434-E7580CFE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ACD3B9-5367-40B3-92B4-9CF0A2DA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4CFB11-B758-4099-B6ED-FBC2A191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32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E7DA55-E99B-40A6-AD00-140EF20C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947766-97E9-460F-8564-B644A71A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707FB2-9EE9-4063-8DD7-0F70E70E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24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30728-4584-456F-BEB8-FC173EE1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82E2DF-A21E-41CB-AA9A-109600D8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C92D8E-34F7-4DA3-9F05-3C79C9D5F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C7DC4-933A-41D9-89CA-34E6D575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EED745-C981-4963-8E0B-7A2E4875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680078-6142-47FB-AA89-D369D25B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78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70D52-7542-468B-9637-30EB84F0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1F4907-C442-4426-9A11-213BA121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F14BE3-BAB5-4FA5-9E29-C2ED31B6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1E9D48-97CD-4D5D-A944-7285408D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B0F9F9-3890-48D1-B375-054F347E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B55810-27DC-456C-BF74-C67D37A7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77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ADC98-EC83-4FBF-99B6-166095FD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9B235D-E391-490C-A2F7-3321EE751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DFD7F4-C9F5-410D-BAE0-51ABC522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2E7DA5-EFCC-4FAD-AA45-8D656708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599EC9-F238-4AB7-A899-A8B8444A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16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36C253-04FD-4CE2-96BC-EAB526B92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F52A0E-8A32-45DC-B392-7379BCF1B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ED6D1-0AF1-40D6-8E4A-C158F20A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FC612-2906-48BE-85E0-5FD278DD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E385F8-ECB8-4BB0-B8DC-1C6594C3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6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UV-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70747"/>
            <a:ext cx="8649890" cy="342507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7BB058-14E7-4AFB-9459-D47C80EDC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F3248ECF-3070-4A6F-A639-39D6E2CE3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3690193-E7E8-459C-9FD9-E7C01946BB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9BE1FE-BED2-4A47-99A2-C1F74D8C4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1BC834-C737-4A71-9B6A-73F34E26B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8562FB-DB35-42C6-8B67-1DD0734A6592}"/>
              </a:ext>
            </a:extLst>
          </p:cNvPr>
          <p:cNvSpPr txBox="1"/>
          <p:nvPr userDrawn="1"/>
        </p:nvSpPr>
        <p:spPr>
          <a:xfrm rot="16200000">
            <a:off x="-443673" y="4162478"/>
            <a:ext cx="133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  <a:p>
            <a:endParaRPr lang="fr-FR" sz="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UV-sans 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5F7F26-2A4A-4458-A017-FF665DA6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4FB0DAAC-6527-4047-A0D8-D8E8BB001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945DF2E-EC0D-4126-AD2E-9CFB6E06EA7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625AA0-B610-4C4D-B4EB-18912BA4F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0C650B-FB89-426D-B685-7839561D9804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07</a:t>
            </a:r>
          </a:p>
        </p:txBody>
      </p:sp>
    </p:spTree>
    <p:extLst>
      <p:ext uri="{BB962C8B-B14F-4D97-AF65-F5344CB8AC3E}">
        <p14:creationId xmlns:p14="http://schemas.microsoft.com/office/powerpoint/2010/main" val="19214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12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361662"/>
            <a:ext cx="8229600" cy="3232961"/>
          </a:xfrm>
        </p:spPr>
        <p:txBody>
          <a:bodyPr lIns="90000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095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6609CBA-32C2-7D4B-B74C-70899373A0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0"/>
            <a:ext cx="360363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63D0042-BB17-BE47-AC88-95023E5B26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39353"/>
            <a:ext cx="2339975" cy="1714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13647-146D-6941-BEBC-C927500648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15579"/>
            <a:ext cx="1943100" cy="11608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12F04-0815-0345-BBD3-404D161E8F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4526" y="2578894"/>
            <a:ext cx="3419475" cy="2564606"/>
          </a:xfrm>
          <a:prstGeom prst="rect">
            <a:avLst/>
          </a:prstGeom>
          <a:solidFill>
            <a:srgbClr val="C8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Imag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4" y="2083594"/>
            <a:ext cx="1476375" cy="5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979885"/>
            <a:ext cx="1303337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4" r="13484" b="43163"/>
          <a:stretch>
            <a:fillRect/>
          </a:stretch>
        </p:blipFill>
        <p:spPr bwMode="auto">
          <a:xfrm>
            <a:off x="355601" y="4568429"/>
            <a:ext cx="2328863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6" y="796529"/>
            <a:ext cx="6048375" cy="1102519"/>
          </a:xfrm>
        </p:spPr>
        <p:txBody>
          <a:bodyPr lIns="108000" anchor="ctr"/>
          <a:lstStyle>
            <a:lvl1pPr>
              <a:lnSpc>
                <a:spcPts val="3000"/>
              </a:lnSpc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2496741"/>
            <a:ext cx="3024188" cy="575072"/>
          </a:xfrm>
          <a:prstGeom prst="rect">
            <a:avLst/>
          </a:prstGeom>
        </p:spPr>
        <p:txBody>
          <a:bodyPr lIns="126000"/>
          <a:lstStyle>
            <a:lvl1pPr marL="0" indent="0">
              <a:buFont typeface="Arial" charset="0"/>
              <a:buNone/>
              <a:defRPr sz="1275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 rot="16200000">
            <a:off x="-434367" y="4394953"/>
            <a:ext cx="1229096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" dirty="0">
                <a:solidFill>
                  <a:srgbClr val="89C4FF"/>
                </a:solidFill>
              </a:rPr>
              <a:t>IRSN/FRM-296 ind 5</a:t>
            </a:r>
          </a:p>
        </p:txBody>
      </p:sp>
    </p:spTree>
    <p:extLst>
      <p:ext uri="{BB962C8B-B14F-4D97-AF65-F5344CB8AC3E}">
        <p14:creationId xmlns:p14="http://schemas.microsoft.com/office/powerpoint/2010/main" val="3797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229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512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361662"/>
            <a:ext cx="8229600" cy="3232961"/>
          </a:xfrm>
          <a:prstGeom prst="rect">
            <a:avLst/>
          </a:prstGeom>
        </p:spPr>
        <p:txBody>
          <a:bodyPr lIns="90000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81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742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2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rgbClr val="87B1E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300" indent="-13214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2pPr>
      <a:lvl3pPr marL="798830" indent="-12500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3pPr>
      <a:lvl4pPr marL="110479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 b="0" i="0">
          <a:solidFill>
            <a:schemeClr val="tx1"/>
          </a:solidFill>
          <a:latin typeface="Calibri" panose="020F0502020204030204" pitchFamily="34" charset="0"/>
        </a:defRPr>
      </a:lvl4pPr>
      <a:lvl5pPr marL="141075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311">
          <p15:clr>
            <a:srgbClr val="F26B43"/>
          </p15:clr>
        </p15:guide>
        <p15:guide id="3" pos="5414">
          <p15:clr>
            <a:srgbClr val="F26B43"/>
          </p15:clr>
        </p15:guide>
        <p15:guide id="4" orient="horz" pos="2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403622"/>
            <a:ext cx="8893175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fr-FR" altLang="fr-FR"/>
              <a:t>Cliquez pour modifier le style du titre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1515D65-8BC2-43F6-BF04-09C1C0FB5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5116" y="4874419"/>
            <a:ext cx="8218884" cy="270272"/>
          </a:xfrm>
          <a:prstGeom prst="rect">
            <a:avLst/>
          </a:prstGeom>
          <a:solidFill>
            <a:srgbClr val="90B0DD"/>
          </a:solidFill>
          <a:ln>
            <a:noFill/>
          </a:ln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A15C174E-B27E-4548-8329-970CF2B62B3F}"/>
              </a:ext>
            </a:extLst>
          </p:cNvPr>
          <p:cNvSpPr txBox="1">
            <a:spLocks/>
          </p:cNvSpPr>
          <p:nvPr userDrawn="1"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Les coefficients de dose interne de la </a:t>
            </a:r>
            <a:r>
              <a:rPr lang="fr-FR" dirty="0" err="1">
                <a:solidFill>
                  <a:prstClr val="white"/>
                </a:solidFill>
                <a:latin typeface="Calibri" panose="020F0502020204030204"/>
              </a:rPr>
              <a:t>cipr</a:t>
            </a:r>
            <a:r>
              <a:rPr lang="fr-FR" dirty="0">
                <a:solidFill>
                  <a:prstClr val="white"/>
                </a:solidFill>
                <a:latin typeface="Calibri" panose="020F0502020204030204"/>
              </a:rPr>
              <a:t>" - juin 2023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05908E30-454D-4DF3-9A4E-B489F89DD278}"/>
              </a:ext>
            </a:extLst>
          </p:cNvPr>
          <p:cNvSpPr txBox="1">
            <a:spLocks/>
          </p:cNvSpPr>
          <p:nvPr userDrawn="1"/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ACCC249-5D5B-4515-B0B4-8C29B88314F6}" type="slidenum">
              <a:rPr lang="fr-FR" smtClean="0">
                <a:solidFill>
                  <a:prstClr val="white"/>
                </a:solidFill>
                <a:latin typeface="Calibri" panose="020F0502020204030204"/>
              </a:rPr>
              <a:pPr/>
              <a:t>‹N°›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E991969-6C87-48CE-9190-7981AE64C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1"/>
          <a:stretch/>
        </p:blipFill>
        <p:spPr>
          <a:xfrm>
            <a:off x="135732" y="4899935"/>
            <a:ext cx="664370" cy="2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8" r:id="rId7"/>
    <p:sldLayoutId id="2147483839" r:id="rId8"/>
    <p:sldLayoutId id="2147483840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altLang="fr-FR" sz="1800" b="1" i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60" indent="-132160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539354" indent="-13216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2pPr>
      <a:lvl3pPr marL="798910" indent="-125016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104900" indent="-17145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410891" indent="-17145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753791" indent="-171450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691" indent="-171450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591" indent="-171450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491" indent="-171450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55B912-26C8-4063-B111-D36F4A1D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7CF15-C0C5-4DF5-8261-49D943A2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8454C8-1DCE-405C-9D7D-A3AE91E7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52E6-65D6-42CE-958D-CC0E6A59F9C3}" type="datetimeFigureOut">
              <a:rPr lang="fr-FR" smtClean="0"/>
              <a:t>6/7/2023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515FB-4563-4945-8DE9-AF7EBF08A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0A131-CAE0-47B0-B76D-899563315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A8FE-7895-4006-9311-39B58D41D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11" Type="http://schemas.openxmlformats.org/officeDocument/2006/relationships/image" Target="../media/image36.wmf"/><Relationship Id="rId5" Type="http://schemas.openxmlformats.org/officeDocument/2006/relationships/image" Target="../media/image38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7.jpeg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image" Target="../media/image48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43.jpe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7.png"/><Relationship Id="rId10" Type="http://schemas.openxmlformats.org/officeDocument/2006/relationships/image" Target="../media/image55.emf"/><Relationship Id="rId4" Type="http://schemas.openxmlformats.org/officeDocument/2006/relationships/image" Target="../media/image54.wmf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c-dose.org/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7489DFD-2660-45BC-B5E4-36BA4874A8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30" y="1901899"/>
            <a:ext cx="6027047" cy="938971"/>
          </a:xfrm>
        </p:spPr>
        <p:txBody>
          <a:bodyPr/>
          <a:lstStyle/>
          <a:p>
            <a:r>
              <a:rPr lang="fr-FR" dirty="0"/>
              <a:t>Les coefficients de dose interne de la CIPR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D584CA-09A0-4213-B819-E213DB35F17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E. Blanchardon, F. Paquet</a:t>
            </a:r>
          </a:p>
        </p:txBody>
      </p:sp>
    </p:spTree>
    <p:extLst>
      <p:ext uri="{BB962C8B-B14F-4D97-AF65-F5344CB8AC3E}">
        <p14:creationId xmlns:p14="http://schemas.microsoft.com/office/powerpoint/2010/main" val="305312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2820490" y="978427"/>
            <a:ext cx="1871984" cy="51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724417" y="1099098"/>
            <a:ext cx="18719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TOL-1 (T</a:t>
            </a:r>
            <a:r>
              <a:rPr lang="fr-FR" altLang="en-US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½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= 40 j)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879696E-7991-4DE2-B7B5-269216578E6B}"/>
              </a:ext>
            </a:extLst>
          </p:cNvPr>
          <p:cNvGrpSpPr/>
          <p:nvPr/>
        </p:nvGrpSpPr>
        <p:grpSpPr>
          <a:xfrm>
            <a:off x="5113870" y="978427"/>
            <a:ext cx="1992870" cy="522374"/>
            <a:chOff x="4007880" y="1744221"/>
            <a:chExt cx="1992870" cy="522374"/>
          </a:xfrm>
        </p:grpSpPr>
        <p:sp>
          <p:nvSpPr>
            <p:cNvPr id="460805" name="Rectangle 5"/>
            <p:cNvSpPr>
              <a:spLocks noChangeArrowheads="1"/>
            </p:cNvSpPr>
            <p:nvPr/>
          </p:nvSpPr>
          <p:spPr bwMode="auto">
            <a:xfrm>
              <a:off x="4007881" y="1744221"/>
              <a:ext cx="1992869" cy="522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0807" name="Text Box 7"/>
            <p:cNvSpPr txBox="1">
              <a:spLocks noChangeArrowheads="1"/>
            </p:cNvSpPr>
            <p:nvPr/>
          </p:nvSpPr>
          <p:spPr bwMode="auto">
            <a:xfrm>
              <a:off x="4007880" y="1863983"/>
              <a:ext cx="19928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TOL-2 (T</a:t>
              </a:r>
              <a:r>
                <a:rPr lang="fr-FR" altLang="en-US" sz="1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½</a:t>
              </a:r>
              <a:r>
                <a:rPr lang="fr-F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= 1 a)</a:t>
              </a:r>
            </a:p>
          </p:txBody>
        </p:sp>
      </p:grpSp>
      <p:sp>
        <p:nvSpPr>
          <p:cNvPr id="460808" name="Line 8"/>
          <p:cNvSpPr>
            <a:spLocks noChangeShapeType="1"/>
          </p:cNvSpPr>
          <p:nvPr/>
        </p:nvSpPr>
        <p:spPr bwMode="auto">
          <a:xfrm>
            <a:off x="5571072" y="1513885"/>
            <a:ext cx="0" cy="51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>
            <a:off x="4864173" y="3541338"/>
            <a:ext cx="12628" cy="4502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2841163" y="4011184"/>
            <a:ext cx="44407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excrétion (55% urine, 4% selles, 12% air exhalé, 29% peau)</a:t>
            </a: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 flipV="1">
            <a:off x="4231267" y="1498239"/>
            <a:ext cx="0" cy="49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4046637" y="3056902"/>
            <a:ext cx="1593469" cy="450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noAutofit/>
          </a:bodyPr>
          <a:lstStyle/>
          <a:p>
            <a:pPr algn="ctr"/>
            <a:r>
              <a:rPr lang="fr-FR" alt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 </a:t>
            </a:r>
            <a:r>
              <a:rPr lang="fr-FR" alt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fr-FR" altLang="en-US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sang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18FF815-7088-4F47-92FD-1CA302B3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69" y="139386"/>
            <a:ext cx="3230640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Modèle systémique du tritium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67E63F3C-0B21-4CED-8DB2-082D4FFA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800" y="2029898"/>
            <a:ext cx="2116821" cy="493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eau extravasculaire</a:t>
            </a: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E35D4E5A-1634-434C-B908-17DB35A2F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4009" y="1498239"/>
            <a:ext cx="0" cy="51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5D85CB81-E357-4E31-A4AF-D7229DA26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8329" y="1513885"/>
            <a:ext cx="0" cy="49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6A3D3B3B-06A0-4F8B-8DF8-DA7E9E549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3464" y="2523368"/>
            <a:ext cx="0" cy="49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E2015391-4B05-4E4D-980B-8E3027C9F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6206" y="2523368"/>
            <a:ext cx="0" cy="51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200D24-2132-496D-9024-FAF0C400BA7C}"/>
              </a:ext>
            </a:extLst>
          </p:cNvPr>
          <p:cNvSpPr txBox="1"/>
          <p:nvPr/>
        </p:nvSpPr>
        <p:spPr>
          <a:xfrm>
            <a:off x="2827569" y="3120842"/>
            <a:ext cx="498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HTO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E51B4DBE-D7E7-4D86-963E-836E0E651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495" y="3282004"/>
            <a:ext cx="874621" cy="9836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BD075F0-1D93-46D7-A326-3D560AB65704}"/>
              </a:ext>
            </a:extLst>
          </p:cNvPr>
          <p:cNvSpPr txBox="1"/>
          <p:nvPr/>
        </p:nvSpPr>
        <p:spPr>
          <a:xfrm>
            <a:off x="2841163" y="2302602"/>
            <a:ext cx="461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8830CBFD-C68F-48C0-8C6F-72B263CD45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3839" y="1354544"/>
            <a:ext cx="14162" cy="96193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F02E576D-BCA6-4DFF-8FE1-B46A4861F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495" y="2553748"/>
            <a:ext cx="1386978" cy="63687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B1582-B860-4593-8983-0BABB605606D}"/>
              </a:ext>
            </a:extLst>
          </p:cNvPr>
          <p:cNvSpPr/>
          <p:nvPr/>
        </p:nvSpPr>
        <p:spPr>
          <a:xfrm>
            <a:off x="4960210" y="3608021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altLang="en-US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½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≈ 10 j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7513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18" name="Groupe 161817"/>
          <p:cNvGrpSpPr/>
          <p:nvPr/>
        </p:nvGrpSpPr>
        <p:grpSpPr>
          <a:xfrm>
            <a:off x="2086057" y="685800"/>
            <a:ext cx="5800643" cy="3713807"/>
            <a:chOff x="359045" y="1525969"/>
            <a:chExt cx="7734191" cy="4951742"/>
          </a:xfrm>
        </p:grpSpPr>
        <p:grpSp>
          <p:nvGrpSpPr>
            <p:cNvPr id="55" name="Groupe 54"/>
            <p:cNvGrpSpPr/>
            <p:nvPr/>
          </p:nvGrpSpPr>
          <p:grpSpPr>
            <a:xfrm>
              <a:off x="2666991" y="1525969"/>
              <a:ext cx="5426245" cy="930540"/>
              <a:chOff x="2406595" y="1885950"/>
              <a:chExt cx="5965880" cy="106680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3" name="ZoneTexte 82"/>
              <p:cNvSpPr txBox="1"/>
              <p:nvPr/>
            </p:nvSpPr>
            <p:spPr>
              <a:xfrm>
                <a:off x="2406595" y="1885950"/>
                <a:ext cx="5965880" cy="1066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fr-FR" sz="1050" b="1"/>
                  <a:t>autres tissus mous</a:t>
                </a: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4378965" y="2260829"/>
                <a:ext cx="1847131" cy="6351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fr-FR" sz="1050"/>
                  <a:t>échange intermédiaire </a:t>
                </a:r>
                <a:r>
                  <a:rPr lang="fr-FR" sz="1050">
                    <a:solidFill>
                      <a:srgbClr val="0000CC"/>
                    </a:solidFill>
                  </a:rPr>
                  <a:t>50 j</a:t>
                </a:r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6260384" y="2260828"/>
                <a:ext cx="2017059" cy="6351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fr-FR" sz="1050" dirty="0"/>
                  <a:t>échange lent</a:t>
                </a:r>
              </a:p>
              <a:p>
                <a:pPr algn="ctr"/>
                <a:r>
                  <a:rPr lang="fr-FR" sz="1050" dirty="0"/>
                  <a:t> </a:t>
                </a:r>
                <a:r>
                  <a:rPr lang="fr-FR" sz="1050" dirty="0">
                    <a:solidFill>
                      <a:srgbClr val="0000CC"/>
                    </a:solidFill>
                  </a:rPr>
                  <a:t>100 j</a:t>
                </a:r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2490373" y="2276881"/>
                <a:ext cx="1834480" cy="5998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400" b="1">
                    <a:latin typeface="+mj-lt"/>
                  </a:defRPr>
                </a:lvl1pPr>
              </a:lstStyle>
              <a:p>
                <a:r>
                  <a:rPr lang="fr-FR" sz="1050" b="0"/>
                  <a:t>échange rapide </a:t>
                </a:r>
              </a:p>
              <a:p>
                <a:r>
                  <a:rPr lang="fr-FR" sz="1050" b="0"/>
                  <a:t>   </a:t>
                </a:r>
                <a:r>
                  <a:rPr lang="fr-FR" sz="1050" b="0">
                    <a:solidFill>
                      <a:srgbClr val="0000CC"/>
                    </a:solidFill>
                  </a:rPr>
                  <a:t>0,5 j</a:t>
                </a:r>
              </a:p>
            </p:txBody>
          </p:sp>
        </p:grpSp>
        <p:sp>
          <p:nvSpPr>
            <p:cNvPr id="81" name="ZoneTexte 80"/>
            <p:cNvSpPr txBox="1"/>
            <p:nvPr/>
          </p:nvSpPr>
          <p:spPr>
            <a:xfrm>
              <a:off x="5104352" y="2842404"/>
              <a:ext cx="1238870" cy="35374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050" b="1" dirty="0">
                  <a:latin typeface="+mj-lt"/>
                </a:rPr>
                <a:t>sang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359045" y="2753388"/>
              <a:ext cx="4424759" cy="2228810"/>
            </a:xfrm>
            <a:prstGeom prst="rect">
              <a:avLst/>
            </a:prstGeom>
            <a:solidFill>
              <a:srgbClr val="FFCC99">
                <a:alpha val="47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50" b="1"/>
                <a:t>squelette</a:t>
              </a:r>
              <a:endParaRPr lang="fr-FR" sz="1050" b="1">
                <a:latin typeface="+mj-lt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3489071" y="3205715"/>
              <a:ext cx="1082929" cy="656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>
                  <a:latin typeface="+mj-lt"/>
                </a:rPr>
                <a:t>moëlle corticale</a:t>
              </a:r>
            </a:p>
            <a:p>
              <a:pPr algn="ctr"/>
              <a:r>
                <a:rPr lang="fr-FR" sz="1050">
                  <a:solidFill>
                    <a:srgbClr val="0000CC"/>
                  </a:solidFill>
                  <a:latin typeface="+mj-lt"/>
                </a:rPr>
                <a:t> 90 j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3489070" y="4059413"/>
              <a:ext cx="1082930" cy="656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900"/>
                <a:t>moëlle</a:t>
              </a:r>
              <a:r>
                <a:rPr lang="fr-FR" sz="900">
                  <a:latin typeface="+mj-lt"/>
                </a:rPr>
                <a:t> trabéculaire</a:t>
              </a:r>
            </a:p>
            <a:p>
              <a:pPr algn="ctr"/>
              <a:r>
                <a:rPr lang="fr-FR" sz="900">
                  <a:solidFill>
                    <a:srgbClr val="0000CC"/>
                  </a:solidFill>
                  <a:latin typeface="+mj-lt"/>
                </a:rPr>
                <a:t>90 j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3275260" y="5069416"/>
              <a:ext cx="1498773" cy="140829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50" b="1" dirty="0">
                  <a:latin typeface="+mj-lt"/>
                </a:rPr>
                <a:t>reins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3384249" y="5336338"/>
              <a:ext cx="1280793" cy="497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 anchorCtr="1">
              <a:noAutofit/>
            </a:bodyPr>
            <a:lstStyle/>
            <a:p>
              <a:pPr algn="ctr"/>
              <a:r>
                <a:rPr lang="fr-FR" sz="1050" dirty="0">
                  <a:latin typeface="+mj-lt"/>
                </a:rPr>
                <a:t>autres tissus rénaux </a:t>
              </a:r>
              <a:r>
                <a:rPr lang="fr-FR" sz="1050" dirty="0">
                  <a:solidFill>
                    <a:srgbClr val="0000CC"/>
                  </a:solidFill>
                  <a:latin typeface="+mj-lt"/>
                </a:rPr>
                <a:t>500 j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3384994" y="5923783"/>
              <a:ext cx="1280793" cy="5110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 dirty="0">
                  <a:latin typeface="+mj-lt"/>
                </a:rPr>
                <a:t>voie urinaire </a:t>
              </a:r>
              <a:r>
                <a:rPr lang="fr-FR" sz="1050" dirty="0">
                  <a:solidFill>
                    <a:srgbClr val="0000CC"/>
                  </a:solidFill>
                  <a:latin typeface="+mj-lt"/>
                </a:rPr>
                <a:t>7 j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089381" y="5616231"/>
              <a:ext cx="961641" cy="753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 dirty="0"/>
                <a:t>vessie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893922" y="5616233"/>
              <a:ext cx="961641" cy="753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 b="1" dirty="0">
                  <a:latin typeface="+mj-lt"/>
                </a:rPr>
                <a:t>urine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903457" y="2765601"/>
              <a:ext cx="1077153" cy="124965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fr-FR" sz="1050" b="1" dirty="0">
                  <a:latin typeface="+mj-lt"/>
                </a:rPr>
                <a:t>foie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903461" y="4281924"/>
              <a:ext cx="1077154" cy="802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 b="1" dirty="0"/>
                <a:t>colon</a:t>
              </a: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903461" y="5269012"/>
              <a:ext cx="1077152" cy="443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 b="1" dirty="0"/>
                <a:t>selles</a:t>
              </a:r>
              <a:endParaRPr lang="fr-FR" sz="1050" b="1" dirty="0">
                <a:latin typeface="+mj-lt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5583728" y="2358158"/>
              <a:ext cx="1" cy="484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 flipV="1">
              <a:off x="5739667" y="2358158"/>
              <a:ext cx="1" cy="484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flipH="1" flipV="1">
              <a:off x="6343223" y="3822794"/>
              <a:ext cx="560236" cy="27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6342385" y="3746912"/>
              <a:ext cx="5602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1625475" y="4371070"/>
              <a:ext cx="4044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4671422" y="5559691"/>
              <a:ext cx="4329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>
              <a:off x="4671422" y="6114690"/>
              <a:ext cx="4329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574773" y="4371070"/>
              <a:ext cx="5295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4682507" y="5719817"/>
              <a:ext cx="4218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>
              <a:off x="3051023" y="6119213"/>
              <a:ext cx="3339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59" idx="1"/>
            </p:cNvCxnSpPr>
            <p:nvPr/>
          </p:nvCxnSpPr>
          <p:spPr>
            <a:xfrm flipH="1">
              <a:off x="1855564" y="5993224"/>
              <a:ext cx="233818" cy="12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>
              <a:off x="3041443" y="5879516"/>
              <a:ext cx="2062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6343227" y="4695175"/>
              <a:ext cx="5602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stCxn id="62" idx="2"/>
              <a:endCxn id="63" idx="0"/>
            </p:cNvCxnSpPr>
            <p:nvPr/>
          </p:nvCxnSpPr>
          <p:spPr>
            <a:xfrm flipH="1">
              <a:off x="7442034" y="5084030"/>
              <a:ext cx="1" cy="1849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5201066" y="2688912"/>
              <a:ext cx="0" cy="153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6110550" y="2579093"/>
              <a:ext cx="0" cy="26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7342424" y="2358299"/>
              <a:ext cx="0" cy="323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4249609" y="2356774"/>
              <a:ext cx="0" cy="2223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4249609" y="2579093"/>
              <a:ext cx="10991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5348748" y="2579093"/>
              <a:ext cx="0" cy="263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4097148" y="2692477"/>
              <a:ext cx="10991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092562" y="2356774"/>
              <a:ext cx="0" cy="333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247927" y="2687560"/>
              <a:ext cx="0" cy="131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7221391" y="2362764"/>
              <a:ext cx="0" cy="217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110550" y="2580617"/>
              <a:ext cx="10991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243285" y="2681994"/>
              <a:ext cx="10991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2029959" y="3181355"/>
              <a:ext cx="1082929" cy="656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100"/>
                <a:t>surface corticale</a:t>
              </a: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570631" y="3192068"/>
              <a:ext cx="1082929" cy="656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1050"/>
                <a:t>volume cortical 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2029958" y="4071219"/>
              <a:ext cx="1082929" cy="656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900" dirty="0"/>
                <a:t>surface trabéculaire</a:t>
              </a: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359045" y="4059414"/>
              <a:ext cx="1292578" cy="6563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>
                <a:tabLst>
                  <a:tab pos="64294" algn="l"/>
                </a:tabLst>
              </a:pPr>
              <a:r>
                <a:rPr lang="fr-FR" sz="1050"/>
                <a:t>volume trabéculaire</a:t>
              </a: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H="1">
              <a:off x="1625474" y="3514445"/>
              <a:ext cx="4044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>
              <a:off x="3105488" y="4371070"/>
              <a:ext cx="3985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>
              <a:off x="3105488" y="3377436"/>
              <a:ext cx="3985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4572000" y="3533896"/>
              <a:ext cx="5295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H="1">
              <a:off x="2571424" y="3956084"/>
              <a:ext cx="253870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>
              <a:endCxn id="87" idx="2"/>
            </p:cNvCxnSpPr>
            <p:nvPr/>
          </p:nvCxnSpPr>
          <p:spPr>
            <a:xfrm flipV="1">
              <a:off x="2571424" y="3837718"/>
              <a:ext cx="0" cy="161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>
              <a:stCxn id="89" idx="0"/>
            </p:cNvCxnSpPr>
            <p:nvPr/>
          </p:nvCxnSpPr>
          <p:spPr>
            <a:xfrm flipH="1" flipV="1">
              <a:off x="2570201" y="3956084"/>
              <a:ext cx="1222" cy="11513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/>
            <p:nvPr/>
          </p:nvCxnSpPr>
          <p:spPr>
            <a:xfrm flipH="1">
              <a:off x="1112096" y="4851968"/>
              <a:ext cx="29125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/>
            <p:nvPr/>
          </p:nvCxnSpPr>
          <p:spPr>
            <a:xfrm flipH="1">
              <a:off x="1112096" y="3082989"/>
              <a:ext cx="29184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>
              <a:endCxn id="88" idx="0"/>
            </p:cNvCxnSpPr>
            <p:nvPr/>
          </p:nvCxnSpPr>
          <p:spPr>
            <a:xfrm>
              <a:off x="1112096" y="3082989"/>
              <a:ext cx="0" cy="109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>
              <a:endCxn id="70" idx="0"/>
            </p:cNvCxnSpPr>
            <p:nvPr/>
          </p:nvCxnSpPr>
          <p:spPr>
            <a:xfrm>
              <a:off x="4030536" y="3082989"/>
              <a:ext cx="0" cy="122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>
              <a:stCxn id="75" idx="2"/>
            </p:cNvCxnSpPr>
            <p:nvPr/>
          </p:nvCxnSpPr>
          <p:spPr>
            <a:xfrm flipH="1">
              <a:off x="4024646" y="4715776"/>
              <a:ext cx="0" cy="13619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>
              <a:endCxn id="90" idx="2"/>
            </p:cNvCxnSpPr>
            <p:nvPr/>
          </p:nvCxnSpPr>
          <p:spPr>
            <a:xfrm flipH="1" flipV="1">
              <a:off x="1005334" y="4715777"/>
              <a:ext cx="104824" cy="136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ZoneTexte 131"/>
            <p:cNvSpPr txBox="1"/>
            <p:nvPr/>
          </p:nvSpPr>
          <p:spPr>
            <a:xfrm>
              <a:off x="6903456" y="5863676"/>
              <a:ext cx="1077153" cy="5110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fr-FR" sz="1050" dirty="0">
                  <a:latin typeface="+mj-lt"/>
                </a:rPr>
                <a:t>gonades</a:t>
              </a:r>
            </a:p>
            <a:p>
              <a:pPr algn="ctr"/>
              <a:r>
                <a:rPr lang="fr-FR" sz="1050" dirty="0">
                  <a:solidFill>
                    <a:srgbClr val="0000CC"/>
                  </a:solidFill>
                  <a:latin typeface="+mj-lt"/>
                </a:rPr>
                <a:t>5 a</a:t>
              </a:r>
            </a:p>
          </p:txBody>
        </p:sp>
        <p:cxnSp>
          <p:nvCxnSpPr>
            <p:cNvPr id="133" name="Connecteur droit avec flèche 132"/>
            <p:cNvCxnSpPr/>
            <p:nvPr/>
          </p:nvCxnSpPr>
          <p:spPr>
            <a:xfrm flipH="1" flipV="1">
              <a:off x="6342381" y="6017078"/>
              <a:ext cx="560236" cy="27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>
              <a:off x="6350849" y="6248409"/>
              <a:ext cx="5602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Connecteur droit avec flèche 76"/>
          <p:cNvCxnSpPr>
            <a:cxnSpLocks/>
            <a:stCxn id="65" idx="2"/>
            <a:endCxn id="62" idx="0"/>
          </p:cNvCxnSpPr>
          <p:nvPr/>
        </p:nvCxnSpPr>
        <p:spPr>
          <a:xfrm>
            <a:off x="7398299" y="2552762"/>
            <a:ext cx="3" cy="200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4543598" y="1367749"/>
            <a:ext cx="3353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7%</a:t>
            </a:r>
          </a:p>
        </p:txBody>
      </p:sp>
      <p:sp>
        <p:nvSpPr>
          <p:cNvPr id="180" name="Text Box 15"/>
          <p:cNvSpPr txBox="1">
            <a:spLocks noChangeArrowheads="1"/>
          </p:cNvSpPr>
          <p:nvPr/>
        </p:nvSpPr>
        <p:spPr bwMode="auto">
          <a:xfrm>
            <a:off x="6085000" y="1370130"/>
            <a:ext cx="40588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30%</a:t>
            </a:r>
          </a:p>
        </p:txBody>
      </p:sp>
      <p:sp>
        <p:nvSpPr>
          <p:cNvPr id="181" name="Text Box 15"/>
          <p:cNvSpPr txBox="1">
            <a:spLocks noChangeArrowheads="1"/>
          </p:cNvSpPr>
          <p:nvPr/>
        </p:nvSpPr>
        <p:spPr bwMode="auto">
          <a:xfrm>
            <a:off x="7360316" y="1397836"/>
            <a:ext cx="3353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2%</a:t>
            </a:r>
          </a:p>
        </p:txBody>
      </p:sp>
      <p:sp>
        <p:nvSpPr>
          <p:cNvPr id="182" name="Text Box 15"/>
          <p:cNvSpPr txBox="1">
            <a:spLocks noChangeArrowheads="1"/>
          </p:cNvSpPr>
          <p:nvPr/>
        </p:nvSpPr>
        <p:spPr bwMode="auto">
          <a:xfrm>
            <a:off x="6574198" y="2137735"/>
            <a:ext cx="40588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50%</a:t>
            </a:r>
          </a:p>
        </p:txBody>
      </p:sp>
      <p:sp>
        <p:nvSpPr>
          <p:cNvPr id="183" name="Text Box 15"/>
          <p:cNvSpPr txBox="1">
            <a:spLocks noChangeArrowheads="1"/>
          </p:cNvSpPr>
          <p:nvPr/>
        </p:nvSpPr>
        <p:spPr bwMode="auto">
          <a:xfrm>
            <a:off x="7407307" y="2552762"/>
            <a:ext cx="4555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2,6%</a:t>
            </a:r>
          </a:p>
        </p:txBody>
      </p:sp>
      <p:sp>
        <p:nvSpPr>
          <p:cNvPr id="184" name="Text Box 15"/>
          <p:cNvSpPr txBox="1">
            <a:spLocks noChangeArrowheads="1"/>
          </p:cNvSpPr>
          <p:nvPr/>
        </p:nvSpPr>
        <p:spPr bwMode="auto">
          <a:xfrm>
            <a:off x="6560216" y="2853797"/>
            <a:ext cx="4555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1,3%</a:t>
            </a:r>
          </a:p>
        </p:txBody>
      </p:sp>
      <p:sp>
        <p:nvSpPr>
          <p:cNvPr id="185" name="Text Box 15"/>
          <p:cNvSpPr txBox="1">
            <a:spLocks noChangeArrowheads="1"/>
          </p:cNvSpPr>
          <p:nvPr/>
        </p:nvSpPr>
        <p:spPr bwMode="auto">
          <a:xfrm>
            <a:off x="6519319" y="4334322"/>
            <a:ext cx="78418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0,001% g</a:t>
            </a:r>
            <a:r>
              <a:rPr lang="en-GB" altLang="en-US" sz="1050" baseline="30000" dirty="0">
                <a:solidFill>
                  <a:srgbClr val="0000CC"/>
                </a:solidFill>
                <a:latin typeface="Trebuchet MS" pitchFamily="34" charset="0"/>
              </a:rPr>
              <a:t>-1</a:t>
            </a:r>
          </a:p>
        </p:txBody>
      </p:sp>
      <p:sp>
        <p:nvSpPr>
          <p:cNvPr id="186" name="Text Box 15"/>
          <p:cNvSpPr txBox="1">
            <a:spLocks noChangeArrowheads="1"/>
          </p:cNvSpPr>
          <p:nvPr/>
        </p:nvSpPr>
        <p:spPr bwMode="auto">
          <a:xfrm>
            <a:off x="5333439" y="3482038"/>
            <a:ext cx="4555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0,5%</a:t>
            </a:r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>
            <a:off x="5384414" y="4113330"/>
            <a:ext cx="3353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2%</a:t>
            </a:r>
          </a:p>
        </p:txBody>
      </p:sp>
      <p:sp>
        <p:nvSpPr>
          <p:cNvPr id="188" name="Text Box 15"/>
          <p:cNvSpPr txBox="1">
            <a:spLocks noChangeArrowheads="1"/>
          </p:cNvSpPr>
          <p:nvPr/>
        </p:nvSpPr>
        <p:spPr bwMode="auto">
          <a:xfrm>
            <a:off x="4030645" y="3711355"/>
            <a:ext cx="3353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7%</a:t>
            </a:r>
          </a:p>
        </p:txBody>
      </p:sp>
      <p:sp>
        <p:nvSpPr>
          <p:cNvPr id="189" name="Text Box 15"/>
          <p:cNvSpPr txBox="1">
            <a:spLocks noChangeArrowheads="1"/>
          </p:cNvSpPr>
          <p:nvPr/>
        </p:nvSpPr>
        <p:spPr bwMode="auto">
          <a:xfrm>
            <a:off x="5341912" y="2508386"/>
            <a:ext cx="40588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30%</a:t>
            </a:r>
          </a:p>
        </p:txBody>
      </p:sp>
      <p:sp>
        <p:nvSpPr>
          <p:cNvPr id="190" name="Text Box 15"/>
          <p:cNvSpPr txBox="1">
            <a:spLocks noChangeArrowheads="1"/>
          </p:cNvSpPr>
          <p:nvPr/>
        </p:nvSpPr>
        <p:spPr bwMode="auto">
          <a:xfrm>
            <a:off x="2273967" y="3253847"/>
            <a:ext cx="209384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050" dirty="0">
                <a:solidFill>
                  <a:srgbClr val="0000CC"/>
                </a:solidFill>
                <a:latin typeface="Trebuchet MS" pitchFamily="34" charset="0"/>
              </a:rPr>
              <a:t>bone formation/resorption 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8431" y="3441919"/>
            <a:ext cx="5902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00CC"/>
                </a:solidFill>
                <a:latin typeface="+mj-lt"/>
              </a:rPr>
              <a:t>30 min</a:t>
            </a:r>
            <a:endParaRPr lang="fr-FR" sz="105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153847-C51C-4C03-BD3F-8D410923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26142"/>
            <a:ext cx="3566191" cy="438801"/>
          </a:xfrm>
        </p:spPr>
        <p:txBody>
          <a:bodyPr/>
          <a:lstStyle/>
          <a:p>
            <a:r>
              <a:rPr lang="fr-FR" dirty="0"/>
              <a:t>Modèle systémique de l’américium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B0F3276-302F-42DD-9A64-DE521C9AFBE3}"/>
              </a:ext>
            </a:extLst>
          </p:cNvPr>
          <p:cNvSpPr txBox="1"/>
          <p:nvPr/>
        </p:nvSpPr>
        <p:spPr>
          <a:xfrm>
            <a:off x="7015791" y="1834565"/>
            <a:ext cx="785804" cy="246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fr-FR" sz="1050" dirty="0"/>
              <a:t>lent </a:t>
            </a:r>
            <a:r>
              <a:rPr lang="en-US" sz="1050" dirty="0">
                <a:solidFill>
                  <a:srgbClr val="0000CC"/>
                </a:solidFill>
                <a:latin typeface="+mj-lt"/>
              </a:rPr>
              <a:t>1 a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61BE9E31-DF2D-40E1-839E-468DBAC8DE03}"/>
              </a:ext>
            </a:extLst>
          </p:cNvPr>
          <p:cNvSpPr txBox="1"/>
          <p:nvPr/>
        </p:nvSpPr>
        <p:spPr>
          <a:xfrm>
            <a:off x="6993736" y="2263997"/>
            <a:ext cx="807858" cy="27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fr-FR" sz="1000" dirty="0"/>
              <a:t>rapide </a:t>
            </a:r>
            <a:r>
              <a:rPr lang="en-US" sz="1000" dirty="0">
                <a:solidFill>
                  <a:srgbClr val="0000CC"/>
                </a:solidFill>
                <a:latin typeface="+mj-lt"/>
              </a:rPr>
              <a:t>30 j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8BF00F6F-69B5-4FFC-AF9C-2B9D55A56A28}"/>
              </a:ext>
            </a:extLst>
          </p:cNvPr>
          <p:cNvCxnSpPr/>
          <p:nvPr/>
        </p:nvCxnSpPr>
        <p:spPr>
          <a:xfrm flipH="1" flipV="1">
            <a:off x="6560216" y="1977028"/>
            <a:ext cx="420177" cy="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DD667D12-ED85-4169-AD60-7B4954E0DF8D}"/>
              </a:ext>
            </a:extLst>
          </p:cNvPr>
          <p:cNvCxnSpPr>
            <a:cxnSpLocks/>
          </p:cNvCxnSpPr>
          <p:nvPr/>
        </p:nvCxnSpPr>
        <p:spPr>
          <a:xfrm flipV="1">
            <a:off x="7701659" y="2040896"/>
            <a:ext cx="0" cy="275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0E9F242D-CEEA-4AF3-A6CE-C8EA8F8554A2}"/>
              </a:ext>
            </a:extLst>
          </p:cNvPr>
          <p:cNvCxnSpPr>
            <a:cxnSpLocks/>
          </p:cNvCxnSpPr>
          <p:nvPr/>
        </p:nvCxnSpPr>
        <p:spPr>
          <a:xfrm flipH="1">
            <a:off x="4145889" y="2181703"/>
            <a:ext cx="2717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B014961-13A8-437A-936A-239FB3660294}"/>
              </a:ext>
            </a:extLst>
          </p:cNvPr>
          <p:cNvSpPr/>
          <p:nvPr/>
        </p:nvSpPr>
        <p:spPr>
          <a:xfrm>
            <a:off x="4071592" y="2160710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2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2CF0391-5E86-4E2A-8E3C-03651F6EABF0}"/>
              </a:ext>
            </a:extLst>
          </p:cNvPr>
          <p:cNvSpPr/>
          <p:nvPr/>
        </p:nvSpPr>
        <p:spPr>
          <a:xfrm>
            <a:off x="5251067" y="1965349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2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128887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31118" y="1547105"/>
            <a:ext cx="6621625" cy="2305029"/>
            <a:chOff x="250824" y="2543706"/>
            <a:chExt cx="8828833" cy="3073372"/>
          </a:xfrm>
        </p:grpSpPr>
        <p:grpSp>
          <p:nvGrpSpPr>
            <p:cNvPr id="8" name="Groupe 6"/>
            <p:cNvGrpSpPr>
              <a:grpSpLocks/>
            </p:cNvGrpSpPr>
            <p:nvPr/>
          </p:nvGrpSpPr>
          <p:grpSpPr bwMode="auto">
            <a:xfrm>
              <a:off x="250824" y="2543706"/>
              <a:ext cx="4446589" cy="3073372"/>
              <a:chOff x="507809" y="4135392"/>
              <a:chExt cx="4446274" cy="307347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8" t="12067" r="9175" b="52107"/>
              <a:stretch/>
            </p:blipFill>
            <p:spPr bwMode="auto">
              <a:xfrm>
                <a:off x="507810" y="4135392"/>
                <a:ext cx="4446273" cy="2284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ZoneTexte 5"/>
              <p:cNvSpPr txBox="1">
                <a:spLocks noChangeArrowheads="1"/>
              </p:cNvSpPr>
              <p:nvPr/>
            </p:nvSpPr>
            <p:spPr bwMode="auto">
              <a:xfrm>
                <a:off x="507809" y="6531736"/>
                <a:ext cx="4437681" cy="677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tabLst>
                    <a:tab pos="266700" algn="l"/>
                    <a:tab pos="603647" algn="l"/>
                    <a:tab pos="1079897" algn="l"/>
                    <a:tab pos="1479947" algn="l"/>
                    <a:tab pos="1949054" algn="l"/>
                  </a:tabLst>
                </a:pPr>
                <a:r>
                  <a:rPr lang="fr-FR" altLang="fr-FR" sz="1350" dirty="0">
                    <a:solidFill>
                      <a:schemeClr val="accent4"/>
                    </a:solidFill>
                    <a:latin typeface="Calibri" panose="020F0502020204030204" pitchFamily="34" charset="0"/>
                    <a:ea typeface="Arial Unicode MS" pitchFamily="34" charset="-128"/>
                    <a:cs typeface="Calibri" panose="020F0502020204030204" pitchFamily="34" charset="0"/>
                  </a:rPr>
                  <a:t>	1   	     10  	100	   1000 	2000</a:t>
                </a:r>
              </a:p>
              <a:p>
                <a:pPr algn="ctr" eaLnBrk="1" hangingPunct="1">
                  <a:spcBef>
                    <a:spcPct val="0"/>
                  </a:spcBef>
                  <a:buNone/>
                  <a:tabLst>
                    <a:tab pos="266700" algn="l"/>
                    <a:tab pos="603647" algn="l"/>
                    <a:tab pos="1079897" algn="l"/>
                    <a:tab pos="1479947" algn="l"/>
                    <a:tab pos="1949054" algn="l"/>
                  </a:tabLst>
                </a:pPr>
                <a:r>
                  <a:rPr lang="fr-FR" altLang="fr-FR" sz="1350" dirty="0">
                    <a:solidFill>
                      <a:schemeClr val="accent4"/>
                    </a:solidFill>
                    <a:latin typeface="Calibri" panose="020F0502020204030204" pitchFamily="34" charset="0"/>
                    <a:ea typeface="Arial Unicode MS" pitchFamily="34" charset="-128"/>
                    <a:cs typeface="Calibri" panose="020F0502020204030204" pitchFamily="34" charset="0"/>
                  </a:rPr>
                  <a:t>jours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4" t="15804" r="37056" b="50063"/>
            <a:stretch>
              <a:fillRect/>
            </a:stretch>
          </p:blipFill>
          <p:spPr bwMode="auto">
            <a:xfrm>
              <a:off x="4711061" y="2544304"/>
              <a:ext cx="4368596" cy="228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4614011" y="3344302"/>
            <a:ext cx="332849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266700" algn="l"/>
                <a:tab pos="603647" algn="l"/>
                <a:tab pos="1079897" algn="l"/>
                <a:tab pos="1479947" algn="l"/>
                <a:tab pos="1949054" algn="l"/>
              </a:tabLst>
            </a:pPr>
            <a:r>
              <a:rPr lang="fr-FR" altLang="fr-FR" sz="1350" dirty="0">
                <a:solidFill>
                  <a:schemeClr val="accent4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	1   	     10  	100	    1000 	 2000</a:t>
            </a:r>
          </a:p>
          <a:p>
            <a:pPr algn="ctr" eaLnBrk="1" hangingPunct="1">
              <a:spcBef>
                <a:spcPct val="0"/>
              </a:spcBef>
              <a:buNone/>
              <a:tabLst>
                <a:tab pos="266700" algn="l"/>
                <a:tab pos="603647" algn="l"/>
                <a:tab pos="1079897" algn="l"/>
                <a:tab pos="1479947" algn="l"/>
                <a:tab pos="1949054" algn="l"/>
              </a:tabLst>
            </a:pPr>
            <a:r>
              <a:rPr lang="fr-FR" altLang="fr-FR" sz="1350" dirty="0">
                <a:solidFill>
                  <a:schemeClr val="accent4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jours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29600" y="64770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99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8CA4B26B-C1C7-4705-8C9B-E06884D2A935}" type="slidenum">
              <a:rPr lang="it-IT" altLang="en-US" smtClean="0"/>
              <a:pPr/>
              <a:t>12</a:t>
            </a:fld>
            <a:endParaRPr lang="it-IT" altLang="en-US" dirty="0"/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2171700" y="1149069"/>
            <a:ext cx="1779477" cy="2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Type d’absorption M</a:t>
            </a:r>
            <a:endParaRPr lang="fr-FR" altLang="fr-FR" sz="1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8"/>
          <p:cNvSpPr txBox="1">
            <a:spLocks noChangeArrowheads="1"/>
          </p:cNvSpPr>
          <p:nvPr/>
        </p:nvSpPr>
        <p:spPr bwMode="auto">
          <a:xfrm>
            <a:off x="5364273" y="1146589"/>
            <a:ext cx="1779477" cy="2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Type d’absorption S</a:t>
            </a:r>
            <a:endParaRPr lang="fr-FR" altLang="fr-FR" sz="1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0" y="51631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2304">
              <a:spcBef>
                <a:spcPts val="450"/>
              </a:spcBef>
              <a:tabLst>
                <a:tab pos="1341835" algn="l"/>
              </a:tabLst>
            </a:pPr>
            <a:r>
              <a:rPr lang="en-US" altLang="en-US" sz="1200" i="1" dirty="0" err="1">
                <a:latin typeface="Trebuchet MS" panose="020B0603020202020204" pitchFamily="34" charset="0"/>
              </a:rPr>
              <a:t>Lamart</a:t>
            </a:r>
            <a:r>
              <a:rPr lang="en-US" altLang="en-US" sz="1200" i="1" dirty="0">
                <a:latin typeface="Trebuchet MS" panose="020B0603020202020204" pitchFamily="34" charset="0"/>
              </a:rPr>
              <a:t> et al. 2008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7" y="3900115"/>
            <a:ext cx="2497787" cy="10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714750" y="3900115"/>
            <a:ext cx="1984542" cy="107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9"/>
          <a:stretch/>
        </p:blipFill>
        <p:spPr bwMode="auto">
          <a:xfrm>
            <a:off x="5776622" y="3900114"/>
            <a:ext cx="2143523" cy="10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ADAEF8F7-EECB-4EEB-B983-03B67C265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50" y="338024"/>
            <a:ext cx="6383143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Répartition de l’américium dans le corps humain après inhalation</a:t>
            </a:r>
          </a:p>
        </p:txBody>
      </p:sp>
    </p:spTree>
    <p:extLst>
      <p:ext uri="{BB962C8B-B14F-4D97-AF65-F5344CB8AC3E}">
        <p14:creationId xmlns:p14="http://schemas.microsoft.com/office/powerpoint/2010/main" val="18190157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xfrm>
            <a:off x="8229600" y="64770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99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4F19B34-6595-4FBD-90B1-F9D05759D96D}" type="slidenum">
              <a:rPr lang="it-IT" altLang="en-US" smtClean="0"/>
              <a:pPr/>
              <a:t>13</a:t>
            </a:fld>
            <a:endParaRPr lang="it-IT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1524000" y="6629400"/>
            <a:ext cx="640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EURADOS Technical Recommendations for Monitoring Individuals for Occupational Intakes of Radionuclides </a:t>
            </a:r>
            <a:endParaRPr lang="it-IT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20" y="772340"/>
            <a:ext cx="5312636" cy="40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318" r="41825" b="12632"/>
          <a:stretch/>
        </p:blipFill>
        <p:spPr bwMode="auto">
          <a:xfrm>
            <a:off x="6033269" y="772340"/>
            <a:ext cx="2007517" cy="22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5" t="-1124" r="3933" b="31854"/>
          <a:stretch/>
        </p:blipFill>
        <p:spPr bwMode="auto">
          <a:xfrm>
            <a:off x="6658618" y="2998121"/>
            <a:ext cx="1342382" cy="18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B88A9DE-FA4D-4FA3-B13C-CA65B8407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50" y="338024"/>
            <a:ext cx="6383143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Modèle systémique de l’iode</a:t>
            </a:r>
          </a:p>
        </p:txBody>
      </p:sp>
    </p:spTree>
    <p:extLst>
      <p:ext uri="{BB962C8B-B14F-4D97-AF65-F5344CB8AC3E}">
        <p14:creationId xmlns:p14="http://schemas.microsoft.com/office/powerpoint/2010/main" val="131134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r="24083" b="3653"/>
          <a:stretch/>
        </p:blipFill>
        <p:spPr bwMode="auto">
          <a:xfrm>
            <a:off x="689279" y="1155638"/>
            <a:ext cx="6500735" cy="369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892" y="808921"/>
            <a:ext cx="3169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Après inhalation de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vapeur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d’iode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131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287" y="608398"/>
            <a:ext cx="21553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2304">
              <a:spcBef>
                <a:spcPts val="450"/>
              </a:spcBef>
              <a:tabLst>
                <a:tab pos="1341835" algn="l"/>
              </a:tabLst>
            </a:pPr>
            <a:r>
              <a:rPr lang="en-GB" altLang="en-US" sz="1500" i="1" dirty="0"/>
              <a:t>ICRP OIR data viewer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4" t="38209" r="2009" b="23552"/>
          <a:stretch/>
        </p:blipFill>
        <p:spPr bwMode="auto">
          <a:xfrm>
            <a:off x="2124891" y="2721409"/>
            <a:ext cx="2135079" cy="161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57300" y="114300"/>
            <a:ext cx="4286250" cy="3429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dirty="0"/>
              <a:t>Biokinetic model for systemic iodine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FBB2AB8-CA84-472E-9E3C-83814816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50" y="338024"/>
            <a:ext cx="6383143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Rétention de l’iode dans la thyroïde et excrétion urinaire</a:t>
            </a:r>
          </a:p>
        </p:txBody>
      </p:sp>
    </p:spTree>
    <p:extLst>
      <p:ext uri="{BB962C8B-B14F-4D97-AF65-F5344CB8AC3E}">
        <p14:creationId xmlns:p14="http://schemas.microsoft.com/office/powerpoint/2010/main" val="22582355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CD71BB7-FFD2-4492-A329-04A8FC802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9699" r="5720" b="35129"/>
          <a:stretch/>
        </p:blipFill>
        <p:spPr bwMode="auto">
          <a:xfrm>
            <a:off x="120239" y="2391806"/>
            <a:ext cx="6875535" cy="27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2A6A6C-12CE-4D9D-B24E-B69F3E8818E9}"/>
              </a:ext>
            </a:extLst>
          </p:cNvPr>
          <p:cNvSpPr txBox="1"/>
          <p:nvPr/>
        </p:nvSpPr>
        <p:spPr>
          <a:xfrm>
            <a:off x="1294376" y="1646538"/>
            <a:ext cx="1270907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Types de rayonnement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255DE72-CB52-41F7-BB4A-88BE5C14878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396092" y="2169758"/>
            <a:ext cx="533738" cy="13930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B681E24-659B-4BD1-99DF-5B84E596CFF7}"/>
              </a:ext>
            </a:extLst>
          </p:cNvPr>
          <p:cNvSpPr txBox="1"/>
          <p:nvPr/>
        </p:nvSpPr>
        <p:spPr>
          <a:xfrm>
            <a:off x="2735950" y="895945"/>
            <a:ext cx="1603170" cy="1384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Rendement d’émission = nombre de particules de ce type émises par transition nucléaire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F0C7AA3-E5EA-4121-88D9-FBFB0F108AD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139468" y="2280940"/>
            <a:ext cx="398067" cy="11544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106A885-0A1B-4A0B-AA20-657397554CDD}"/>
              </a:ext>
            </a:extLst>
          </p:cNvPr>
          <p:cNvSpPr txBox="1"/>
          <p:nvPr/>
        </p:nvSpPr>
        <p:spPr>
          <a:xfrm>
            <a:off x="4901329" y="1384928"/>
            <a:ext cx="1195402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Energie d’une particule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D5B9F41-11C9-4A5A-BE93-84855CAE409B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725592" y="1908148"/>
            <a:ext cx="773438" cy="15272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427C51F-8F7C-4A2A-9654-C7AA07848127}"/>
              </a:ext>
            </a:extLst>
          </p:cNvPr>
          <p:cNvSpPr txBox="1"/>
          <p:nvPr/>
        </p:nvSpPr>
        <p:spPr>
          <a:xfrm>
            <a:off x="5710920" y="2027793"/>
            <a:ext cx="1570385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Activité spécifique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5E39DAC-C418-4ED2-8280-BF61402C9609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52220" y="2181682"/>
            <a:ext cx="527892" cy="581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2DA8BE2-86F2-403A-81E6-ECC0316E0BE0}"/>
              </a:ext>
            </a:extLst>
          </p:cNvPr>
          <p:cNvSpPr txBox="1"/>
          <p:nvPr/>
        </p:nvSpPr>
        <p:spPr>
          <a:xfrm>
            <a:off x="120238" y="1658462"/>
            <a:ext cx="1063964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Période radioactive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4F8F49F-1784-4F92-8C89-3EDB5776D21A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917959" y="2335570"/>
            <a:ext cx="578154" cy="4018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30CF4ED1-75A5-42BE-AD79-433E351497E9}"/>
              </a:ext>
            </a:extLst>
          </p:cNvPr>
          <p:cNvSpPr txBox="1"/>
          <p:nvPr/>
        </p:nvSpPr>
        <p:spPr>
          <a:xfrm>
            <a:off x="190578" y="535093"/>
            <a:ext cx="241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Publication CIPR 107 : exemple de l’aluminium 26</a:t>
            </a:r>
          </a:p>
        </p:txBody>
      </p:sp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7C864F85-A894-41B5-A0FF-05C69E57A39A}"/>
              </a:ext>
            </a:extLst>
          </p:cNvPr>
          <p:cNvSpPr txBox="1">
            <a:spLocks/>
          </p:cNvSpPr>
          <p:nvPr/>
        </p:nvSpPr>
        <p:spPr>
          <a:xfrm>
            <a:off x="6388878" y="4852910"/>
            <a:ext cx="589361" cy="27027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A6A0AC-6A89-41FA-B615-1879F7596876}" type="slidenum">
              <a:rPr lang="fr-FR" sz="140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15</a:t>
            </a:fld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</a:rPr>
              <a:t> / 42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B9BC027-FF41-4443-B3BD-D879678FA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08" y="147094"/>
            <a:ext cx="2869540" cy="38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kern="0"/>
              <a:t>Base de données nucléaires</a:t>
            </a:r>
            <a:endParaRPr lang="fr-FR" kern="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735CDE-23B7-4095-A423-3D61C2E045DC}"/>
              </a:ext>
            </a:extLst>
          </p:cNvPr>
          <p:cNvSpPr txBox="1"/>
          <p:nvPr/>
        </p:nvSpPr>
        <p:spPr>
          <a:xfrm>
            <a:off x="3992211" y="318863"/>
            <a:ext cx="2042829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rendement x énergie / particule = énergie émise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9AAB591-4A1E-4B4E-A222-22F5B30A55BC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107358" y="842083"/>
            <a:ext cx="906268" cy="2552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7DC0AF74-4C1D-465E-B996-C6310B29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81" y="0"/>
            <a:ext cx="3010827" cy="197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8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50" y="624278"/>
            <a:ext cx="36576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KlaraII_1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55" y="0"/>
            <a:ext cx="2006945" cy="41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1221" y="136709"/>
            <a:ext cx="6229562" cy="423563"/>
          </a:xfrm>
        </p:spPr>
        <p:txBody>
          <a:bodyPr/>
          <a:lstStyle/>
          <a:p>
            <a:pPr eaLnBrk="1" hangingPunct="1"/>
            <a:r>
              <a:rPr lang="fr-FR" altLang="fr-FR" dirty="0"/>
              <a:t>Modèles anatomiques : fantômes </a:t>
            </a:r>
            <a:r>
              <a:rPr lang="fr-FR" altLang="fr-FR" dirty="0" err="1"/>
              <a:t>voxélisés</a:t>
            </a:r>
            <a:endParaRPr lang="fr-FR" altLang="fr-F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6" y="1250080"/>
            <a:ext cx="1914996" cy="293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57562" y="455684"/>
            <a:ext cx="14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Coupe transverse</a:t>
            </a:r>
          </a:p>
        </p:txBody>
      </p:sp>
      <p:sp>
        <p:nvSpPr>
          <p:cNvPr id="519173" name="Text Box 48"/>
          <p:cNvSpPr txBox="1">
            <a:spLocks noChangeArrowheads="1"/>
          </p:cNvSpPr>
          <p:nvPr/>
        </p:nvSpPr>
        <p:spPr bwMode="auto">
          <a:xfrm>
            <a:off x="0" y="4218971"/>
            <a:ext cx="19810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 sz="1600">
                <a:latin typeface="Trebuchet MS" panose="020B0603020202020204" pitchFamily="34" charset="0"/>
              </a:defRPr>
            </a:lvl1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Homme adulte de référence, 176 cm, 73 kg</a:t>
            </a:r>
          </a:p>
        </p:txBody>
      </p:sp>
      <p:sp>
        <p:nvSpPr>
          <p:cNvPr id="519174" name="Text Box 49"/>
          <p:cNvSpPr txBox="1">
            <a:spLocks noChangeArrowheads="1"/>
          </p:cNvSpPr>
          <p:nvPr/>
        </p:nvSpPr>
        <p:spPr bwMode="auto">
          <a:xfrm>
            <a:off x="814406" y="797573"/>
            <a:ext cx="1982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 sz="1600">
                <a:latin typeface="Trebuchet MS" panose="020B0603020202020204" pitchFamily="34" charset="0"/>
              </a:defRPr>
            </a:lvl1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Femme adulte de référence, 163 cm, 60 kg</a:t>
            </a:r>
          </a:p>
        </p:txBody>
      </p:sp>
      <p:pic>
        <p:nvPicPr>
          <p:cNvPr id="13" name="Picture 3" descr="21 Week PC Soft Tissue v2">
            <a:extLst>
              <a:ext uri="{FF2B5EF4-FFF2-40B4-BE49-F238E27FC236}">
                <a16:creationId xmlns:a16="http://schemas.microsoft.com/office/drawing/2014/main" id="{6C9EACC6-6B19-46AB-8A9B-F80091E8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78"/>
          <a:stretch>
            <a:fillRect/>
          </a:stretch>
        </p:blipFill>
        <p:spPr bwMode="auto">
          <a:xfrm>
            <a:off x="6040915" y="3595291"/>
            <a:ext cx="1048748" cy="124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AA566BE-9C24-4DF4-8B31-8BC91505AC8B}"/>
              </a:ext>
            </a:extLst>
          </p:cNvPr>
          <p:cNvSpPr txBox="1"/>
          <p:nvPr/>
        </p:nvSpPr>
        <p:spPr>
          <a:xfrm>
            <a:off x="7089663" y="4480581"/>
            <a:ext cx="62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fœtus</a:t>
            </a:r>
          </a:p>
        </p:txBody>
      </p:sp>
      <p:pic>
        <p:nvPicPr>
          <p:cNvPr id="15" name="Picture 2" descr="Figure 7 - UF Family.tif">
            <a:extLst>
              <a:ext uri="{FF2B5EF4-FFF2-40B4-BE49-F238E27FC236}">
                <a16:creationId xmlns:a16="http://schemas.microsoft.com/office/drawing/2014/main" id="{E8CD936F-9D65-4DF8-A1E7-198370F2D6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r="34805" b="7003"/>
          <a:stretch/>
        </p:blipFill>
        <p:spPr bwMode="auto">
          <a:xfrm>
            <a:off x="2109081" y="2081315"/>
            <a:ext cx="3884442" cy="27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CBC652A-6D99-440C-A7E5-E9CB73786DAA}"/>
              </a:ext>
            </a:extLst>
          </p:cNvPr>
          <p:cNvSpPr txBox="1"/>
          <p:nvPr/>
        </p:nvSpPr>
        <p:spPr>
          <a:xfrm>
            <a:off x="2195874" y="2201207"/>
            <a:ext cx="842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enfants</a:t>
            </a:r>
          </a:p>
        </p:txBody>
      </p:sp>
    </p:spTree>
    <p:extLst>
      <p:ext uri="{BB962C8B-B14F-4D97-AF65-F5344CB8AC3E}">
        <p14:creationId xmlns:p14="http://schemas.microsoft.com/office/powerpoint/2010/main" val="24286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43045"/>
              </p:ext>
            </p:extLst>
          </p:nvPr>
        </p:nvGraphicFramePr>
        <p:xfrm>
          <a:off x="1300279" y="897731"/>
          <a:ext cx="2940844" cy="383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orelDRAW" r:id="rId3" imgW="3562807" imgH="4640275" progId="CorelDRAW.Graphic.9">
                  <p:embed/>
                </p:oleObj>
              </mc:Choice>
              <mc:Fallback>
                <p:oleObj name="CorelDRAW" r:id="rId3" imgW="3562807" imgH="4640275" progId="CorelDRAW.Graphic.9">
                  <p:embed/>
                  <p:pic>
                    <p:nvPicPr>
                      <p:cNvPr id="540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79" y="897731"/>
                        <a:ext cx="2940844" cy="3830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3802265" y="1065523"/>
            <a:ext cx="2019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moelle rouge = région cible des leucémies</a:t>
            </a: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584714" y="3219450"/>
            <a:ext cx="1126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os cortical</a:t>
            </a:r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757355" y="1275160"/>
            <a:ext cx="13176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os trabéculaire</a:t>
            </a:r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158593" y="2247900"/>
            <a:ext cx="17737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alt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surfaces osseuses = région cible des cancers osseux</a:t>
            </a:r>
          </a:p>
        </p:txBody>
      </p:sp>
      <p:grpSp>
        <p:nvGrpSpPr>
          <p:cNvPr id="540679" name="Group 7"/>
          <p:cNvGrpSpPr>
            <a:grpSpLocks/>
          </p:cNvGrpSpPr>
          <p:nvPr/>
        </p:nvGrpSpPr>
        <p:grpSpPr bwMode="auto">
          <a:xfrm>
            <a:off x="5229507" y="2213115"/>
            <a:ext cx="3272747" cy="1504950"/>
            <a:chOff x="-10" y="841"/>
            <a:chExt cx="5770" cy="3516"/>
          </a:xfrm>
        </p:grpSpPr>
        <p:sp>
          <p:nvSpPr>
            <p:cNvPr id="540680" name="Rectangle 8"/>
            <p:cNvSpPr>
              <a:spLocks noChangeArrowheads="1"/>
            </p:cNvSpPr>
            <p:nvPr/>
          </p:nvSpPr>
          <p:spPr bwMode="auto">
            <a:xfrm>
              <a:off x="0" y="841"/>
              <a:ext cx="5760" cy="1535"/>
            </a:xfrm>
            <a:prstGeom prst="rect">
              <a:avLst/>
            </a:prstGeom>
            <a:solidFill>
              <a:srgbClr val="F99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0681" name="Rectangle 9"/>
            <p:cNvSpPr>
              <a:spLocks noChangeArrowheads="1"/>
            </p:cNvSpPr>
            <p:nvPr/>
          </p:nvSpPr>
          <p:spPr bwMode="auto">
            <a:xfrm>
              <a:off x="0" y="2367"/>
              <a:ext cx="5760" cy="1990"/>
            </a:xfrm>
            <a:prstGeom prst="rect">
              <a:avLst/>
            </a:prstGeom>
            <a:solidFill>
              <a:srgbClr val="959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40682" name="Group 10"/>
            <p:cNvGrpSpPr>
              <a:grpSpLocks/>
            </p:cNvGrpSpPr>
            <p:nvPr/>
          </p:nvGrpSpPr>
          <p:grpSpPr bwMode="auto">
            <a:xfrm>
              <a:off x="-10" y="1106"/>
              <a:ext cx="5770" cy="3041"/>
              <a:chOff x="-10" y="1106"/>
              <a:chExt cx="5770" cy="3041"/>
            </a:xfrm>
          </p:grpSpPr>
          <p:sp>
            <p:nvSpPr>
              <p:cNvPr id="540683" name="Rectangle 11"/>
              <p:cNvSpPr>
                <a:spLocks noChangeArrowheads="1"/>
              </p:cNvSpPr>
              <p:nvPr/>
            </p:nvSpPr>
            <p:spPr bwMode="auto">
              <a:xfrm>
                <a:off x="3969" y="1106"/>
                <a:ext cx="1791" cy="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fr-FR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moelle</a:t>
                </a:r>
              </a:p>
            </p:txBody>
          </p:sp>
          <p:sp>
            <p:nvSpPr>
              <p:cNvPr id="540684" name="Rectangle 12"/>
              <p:cNvSpPr>
                <a:spLocks noChangeArrowheads="1"/>
              </p:cNvSpPr>
              <p:nvPr/>
            </p:nvSpPr>
            <p:spPr bwMode="auto">
              <a:xfrm>
                <a:off x="-10" y="3428"/>
                <a:ext cx="2267" cy="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fr-FR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os minéral</a:t>
                </a:r>
              </a:p>
            </p:txBody>
          </p:sp>
        </p:grpSp>
        <p:grpSp>
          <p:nvGrpSpPr>
            <p:cNvPr id="540685" name="Group 13"/>
            <p:cNvGrpSpPr>
              <a:grpSpLocks/>
            </p:cNvGrpSpPr>
            <p:nvPr/>
          </p:nvGrpSpPr>
          <p:grpSpPr bwMode="auto">
            <a:xfrm>
              <a:off x="79" y="900"/>
              <a:ext cx="5681" cy="3242"/>
              <a:chOff x="79" y="900"/>
              <a:chExt cx="5681" cy="3242"/>
            </a:xfrm>
          </p:grpSpPr>
          <p:grpSp>
            <p:nvGrpSpPr>
              <p:cNvPr id="540686" name="Group 14"/>
              <p:cNvGrpSpPr>
                <a:grpSpLocks/>
              </p:cNvGrpSpPr>
              <p:nvPr/>
            </p:nvGrpSpPr>
            <p:grpSpPr bwMode="auto">
              <a:xfrm>
                <a:off x="3795" y="2391"/>
                <a:ext cx="1646" cy="1751"/>
                <a:chOff x="3795" y="2391"/>
                <a:chExt cx="1646" cy="1751"/>
              </a:xfrm>
            </p:grpSpPr>
            <p:sp>
              <p:nvSpPr>
                <p:cNvPr id="540687" name="Line 15"/>
                <p:cNvSpPr>
                  <a:spLocks noChangeShapeType="1"/>
                </p:cNvSpPr>
                <p:nvPr/>
              </p:nvSpPr>
              <p:spPr bwMode="auto">
                <a:xfrm rot="2825711">
                  <a:off x="3763" y="3287"/>
                  <a:ext cx="1646" cy="1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88" name="Line 16"/>
                <p:cNvSpPr>
                  <a:spLocks noChangeShapeType="1"/>
                </p:cNvSpPr>
                <p:nvPr/>
              </p:nvSpPr>
              <p:spPr bwMode="auto">
                <a:xfrm rot="-2815238">
                  <a:off x="3802" y="3318"/>
                  <a:ext cx="1646" cy="1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89" name="Line 17"/>
                <p:cNvSpPr>
                  <a:spLocks noChangeShapeType="1"/>
                </p:cNvSpPr>
                <p:nvPr/>
              </p:nvSpPr>
              <p:spPr bwMode="auto">
                <a:xfrm>
                  <a:off x="3795" y="3327"/>
                  <a:ext cx="1646" cy="0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90" name="Freeform 18"/>
                <p:cNvSpPr>
                  <a:spLocks/>
                </p:cNvSpPr>
                <p:nvPr/>
              </p:nvSpPr>
              <p:spPr bwMode="auto">
                <a:xfrm>
                  <a:off x="4621" y="2391"/>
                  <a:ext cx="8" cy="1663"/>
                </a:xfrm>
                <a:custGeom>
                  <a:avLst/>
                  <a:gdLst>
                    <a:gd name="T0" fmla="*/ 0 w 8"/>
                    <a:gd name="T1" fmla="*/ 0 h 1663"/>
                    <a:gd name="T2" fmla="*/ 8 w 8"/>
                    <a:gd name="T3" fmla="*/ 1663 h 1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" h="1663">
                      <a:moveTo>
                        <a:pt x="0" y="0"/>
                      </a:moveTo>
                      <a:lnTo>
                        <a:pt x="8" y="1663"/>
                      </a:lnTo>
                    </a:path>
                  </a:pathLst>
                </a:custGeom>
                <a:noFill/>
                <a:ln w="38100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40691" name="Group 19"/>
              <p:cNvGrpSpPr>
                <a:grpSpLocks/>
              </p:cNvGrpSpPr>
              <p:nvPr/>
            </p:nvGrpSpPr>
            <p:grpSpPr bwMode="auto">
              <a:xfrm>
                <a:off x="79" y="1974"/>
                <a:ext cx="5681" cy="288"/>
                <a:chOff x="79" y="1376"/>
                <a:chExt cx="5336" cy="288"/>
              </a:xfrm>
            </p:grpSpPr>
            <p:sp>
              <p:nvSpPr>
                <p:cNvPr id="540692" name="Freeform 20"/>
                <p:cNvSpPr>
                  <a:spLocks/>
                </p:cNvSpPr>
                <p:nvPr/>
              </p:nvSpPr>
              <p:spPr bwMode="auto">
                <a:xfrm>
                  <a:off x="3302" y="1388"/>
                  <a:ext cx="1044" cy="276"/>
                </a:xfrm>
                <a:custGeom>
                  <a:avLst/>
                  <a:gdLst>
                    <a:gd name="T0" fmla="*/ 8 w 174"/>
                    <a:gd name="T1" fmla="*/ 0 h 46"/>
                    <a:gd name="T2" fmla="*/ 166 w 174"/>
                    <a:gd name="T3" fmla="*/ 0 h 46"/>
                    <a:gd name="T4" fmla="*/ 174 w 174"/>
                    <a:gd name="T5" fmla="*/ 7 h 46"/>
                    <a:gd name="T6" fmla="*/ 174 w 174"/>
                    <a:gd name="T7" fmla="*/ 39 h 46"/>
                    <a:gd name="T8" fmla="*/ 166 w 174"/>
                    <a:gd name="T9" fmla="*/ 46 h 46"/>
                    <a:gd name="T10" fmla="*/ 8 w 174"/>
                    <a:gd name="T11" fmla="*/ 46 h 46"/>
                    <a:gd name="T12" fmla="*/ 0 w 174"/>
                    <a:gd name="T13" fmla="*/ 39 h 46"/>
                    <a:gd name="T14" fmla="*/ 0 w 174"/>
                    <a:gd name="T15" fmla="*/ 7 h 46"/>
                    <a:gd name="T16" fmla="*/ 8 w 174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4" h="46">
                      <a:moveTo>
                        <a:pt x="8" y="0"/>
                      </a:moveTo>
                      <a:lnTo>
                        <a:pt x="166" y="0"/>
                      </a:lnTo>
                      <a:cubicBezTo>
                        <a:pt x="170" y="0"/>
                        <a:pt x="174" y="3"/>
                        <a:pt x="174" y="7"/>
                      </a:cubicBezTo>
                      <a:lnTo>
                        <a:pt x="174" y="39"/>
                      </a:lnTo>
                      <a:cubicBezTo>
                        <a:pt x="174" y="43"/>
                        <a:pt x="170" y="46"/>
                        <a:pt x="166" y="46"/>
                      </a:cubicBezTo>
                      <a:lnTo>
                        <a:pt x="8" y="46"/>
                      </a:lnTo>
                      <a:cubicBezTo>
                        <a:pt x="4" y="46"/>
                        <a:pt x="0" y="43"/>
                        <a:pt x="0" y="39"/>
                      </a:cubicBezTo>
                      <a:lnTo>
                        <a:pt x="0" y="7"/>
                      </a:lnTo>
                      <a:cubicBezTo>
                        <a:pt x="0" y="3"/>
                        <a:pt x="4" y="0"/>
                        <a:pt x="8" y="0"/>
                      </a:cubicBezTo>
                    </a:path>
                  </a:pathLst>
                </a:custGeom>
                <a:solidFill>
                  <a:srgbClr val="F47F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93" name="Freeform 21"/>
                <p:cNvSpPr>
                  <a:spLocks/>
                </p:cNvSpPr>
                <p:nvPr/>
              </p:nvSpPr>
              <p:spPr bwMode="auto">
                <a:xfrm>
                  <a:off x="2228" y="1376"/>
                  <a:ext cx="1038" cy="276"/>
                </a:xfrm>
                <a:custGeom>
                  <a:avLst/>
                  <a:gdLst>
                    <a:gd name="T0" fmla="*/ 9 w 173"/>
                    <a:gd name="T1" fmla="*/ 0 h 46"/>
                    <a:gd name="T2" fmla="*/ 165 w 173"/>
                    <a:gd name="T3" fmla="*/ 0 h 46"/>
                    <a:gd name="T4" fmla="*/ 173 w 173"/>
                    <a:gd name="T5" fmla="*/ 7 h 46"/>
                    <a:gd name="T6" fmla="*/ 173 w 173"/>
                    <a:gd name="T7" fmla="*/ 39 h 46"/>
                    <a:gd name="T8" fmla="*/ 165 w 173"/>
                    <a:gd name="T9" fmla="*/ 46 h 46"/>
                    <a:gd name="T10" fmla="*/ 9 w 173"/>
                    <a:gd name="T11" fmla="*/ 46 h 46"/>
                    <a:gd name="T12" fmla="*/ 0 w 173"/>
                    <a:gd name="T13" fmla="*/ 39 h 46"/>
                    <a:gd name="T14" fmla="*/ 0 w 173"/>
                    <a:gd name="T15" fmla="*/ 7 h 46"/>
                    <a:gd name="T16" fmla="*/ 9 w 17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3" h="46">
                      <a:moveTo>
                        <a:pt x="9" y="0"/>
                      </a:moveTo>
                      <a:lnTo>
                        <a:pt x="165" y="0"/>
                      </a:lnTo>
                      <a:cubicBezTo>
                        <a:pt x="170" y="0"/>
                        <a:pt x="173" y="3"/>
                        <a:pt x="173" y="7"/>
                      </a:cubicBezTo>
                      <a:lnTo>
                        <a:pt x="173" y="39"/>
                      </a:lnTo>
                      <a:cubicBezTo>
                        <a:pt x="173" y="43"/>
                        <a:pt x="170" y="46"/>
                        <a:pt x="165" y="46"/>
                      </a:cubicBezTo>
                      <a:lnTo>
                        <a:pt x="9" y="46"/>
                      </a:lnTo>
                      <a:cubicBezTo>
                        <a:pt x="4" y="46"/>
                        <a:pt x="0" y="43"/>
                        <a:pt x="0" y="39"/>
                      </a:cubicBezTo>
                      <a:lnTo>
                        <a:pt x="0" y="7"/>
                      </a:lnTo>
                      <a:cubicBezTo>
                        <a:pt x="0" y="3"/>
                        <a:pt x="4" y="0"/>
                        <a:pt x="9" y="0"/>
                      </a:cubicBezTo>
                    </a:path>
                  </a:pathLst>
                </a:custGeom>
                <a:solidFill>
                  <a:srgbClr val="F47F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94" name="Freeform 22"/>
                <p:cNvSpPr>
                  <a:spLocks/>
                </p:cNvSpPr>
                <p:nvPr/>
              </p:nvSpPr>
              <p:spPr bwMode="auto">
                <a:xfrm>
                  <a:off x="1147" y="1388"/>
                  <a:ext cx="1051" cy="276"/>
                </a:xfrm>
                <a:custGeom>
                  <a:avLst/>
                  <a:gdLst>
                    <a:gd name="T0" fmla="*/ 8 w 175"/>
                    <a:gd name="T1" fmla="*/ 0 h 46"/>
                    <a:gd name="T2" fmla="*/ 166 w 175"/>
                    <a:gd name="T3" fmla="*/ 0 h 46"/>
                    <a:gd name="T4" fmla="*/ 175 w 175"/>
                    <a:gd name="T5" fmla="*/ 7 h 46"/>
                    <a:gd name="T6" fmla="*/ 175 w 175"/>
                    <a:gd name="T7" fmla="*/ 39 h 46"/>
                    <a:gd name="T8" fmla="*/ 166 w 175"/>
                    <a:gd name="T9" fmla="*/ 46 h 46"/>
                    <a:gd name="T10" fmla="*/ 8 w 175"/>
                    <a:gd name="T11" fmla="*/ 46 h 46"/>
                    <a:gd name="T12" fmla="*/ 0 w 175"/>
                    <a:gd name="T13" fmla="*/ 39 h 46"/>
                    <a:gd name="T14" fmla="*/ 0 w 175"/>
                    <a:gd name="T15" fmla="*/ 7 h 46"/>
                    <a:gd name="T16" fmla="*/ 8 w 175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" h="46">
                      <a:moveTo>
                        <a:pt x="8" y="0"/>
                      </a:moveTo>
                      <a:lnTo>
                        <a:pt x="166" y="0"/>
                      </a:lnTo>
                      <a:cubicBezTo>
                        <a:pt x="171" y="0"/>
                        <a:pt x="175" y="3"/>
                        <a:pt x="175" y="7"/>
                      </a:cubicBezTo>
                      <a:lnTo>
                        <a:pt x="175" y="39"/>
                      </a:lnTo>
                      <a:cubicBezTo>
                        <a:pt x="175" y="43"/>
                        <a:pt x="171" y="46"/>
                        <a:pt x="166" y="46"/>
                      </a:cubicBezTo>
                      <a:lnTo>
                        <a:pt x="8" y="46"/>
                      </a:lnTo>
                      <a:cubicBezTo>
                        <a:pt x="4" y="46"/>
                        <a:pt x="0" y="43"/>
                        <a:pt x="0" y="39"/>
                      </a:cubicBezTo>
                      <a:lnTo>
                        <a:pt x="0" y="7"/>
                      </a:lnTo>
                      <a:cubicBezTo>
                        <a:pt x="0" y="3"/>
                        <a:pt x="4" y="0"/>
                        <a:pt x="8" y="0"/>
                      </a:cubicBezTo>
                    </a:path>
                  </a:pathLst>
                </a:custGeom>
                <a:solidFill>
                  <a:srgbClr val="F47F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95" name="Freeform 23"/>
                <p:cNvSpPr>
                  <a:spLocks/>
                </p:cNvSpPr>
                <p:nvPr/>
              </p:nvSpPr>
              <p:spPr bwMode="auto">
                <a:xfrm>
                  <a:off x="4382" y="1388"/>
                  <a:ext cx="1033" cy="276"/>
                </a:xfrm>
                <a:custGeom>
                  <a:avLst/>
                  <a:gdLst>
                    <a:gd name="T0" fmla="*/ 8 w 172"/>
                    <a:gd name="T1" fmla="*/ 0 h 46"/>
                    <a:gd name="T2" fmla="*/ 164 w 172"/>
                    <a:gd name="T3" fmla="*/ 0 h 46"/>
                    <a:gd name="T4" fmla="*/ 172 w 172"/>
                    <a:gd name="T5" fmla="*/ 7 h 46"/>
                    <a:gd name="T6" fmla="*/ 172 w 172"/>
                    <a:gd name="T7" fmla="*/ 39 h 46"/>
                    <a:gd name="T8" fmla="*/ 164 w 172"/>
                    <a:gd name="T9" fmla="*/ 46 h 46"/>
                    <a:gd name="T10" fmla="*/ 8 w 172"/>
                    <a:gd name="T11" fmla="*/ 46 h 46"/>
                    <a:gd name="T12" fmla="*/ 0 w 172"/>
                    <a:gd name="T13" fmla="*/ 39 h 46"/>
                    <a:gd name="T14" fmla="*/ 0 w 172"/>
                    <a:gd name="T15" fmla="*/ 7 h 46"/>
                    <a:gd name="T16" fmla="*/ 8 w 172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46">
                      <a:moveTo>
                        <a:pt x="8" y="0"/>
                      </a:moveTo>
                      <a:lnTo>
                        <a:pt x="164" y="0"/>
                      </a:lnTo>
                      <a:cubicBezTo>
                        <a:pt x="168" y="0"/>
                        <a:pt x="172" y="3"/>
                        <a:pt x="172" y="7"/>
                      </a:cubicBezTo>
                      <a:lnTo>
                        <a:pt x="172" y="39"/>
                      </a:lnTo>
                      <a:cubicBezTo>
                        <a:pt x="172" y="43"/>
                        <a:pt x="168" y="46"/>
                        <a:pt x="164" y="46"/>
                      </a:cubicBezTo>
                      <a:lnTo>
                        <a:pt x="8" y="46"/>
                      </a:lnTo>
                      <a:cubicBezTo>
                        <a:pt x="3" y="46"/>
                        <a:pt x="0" y="43"/>
                        <a:pt x="0" y="39"/>
                      </a:cubicBezTo>
                      <a:lnTo>
                        <a:pt x="0" y="7"/>
                      </a:lnTo>
                      <a:cubicBezTo>
                        <a:pt x="0" y="3"/>
                        <a:pt x="3" y="0"/>
                        <a:pt x="8" y="0"/>
                      </a:cubicBezTo>
                    </a:path>
                  </a:pathLst>
                </a:custGeom>
                <a:solidFill>
                  <a:srgbClr val="F47F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96" name="Freeform 24"/>
                <p:cNvSpPr>
                  <a:spLocks/>
                </p:cNvSpPr>
                <p:nvPr/>
              </p:nvSpPr>
              <p:spPr bwMode="auto">
                <a:xfrm>
                  <a:off x="79" y="1388"/>
                  <a:ext cx="1032" cy="276"/>
                </a:xfrm>
                <a:custGeom>
                  <a:avLst/>
                  <a:gdLst>
                    <a:gd name="T0" fmla="*/ 8 w 172"/>
                    <a:gd name="T1" fmla="*/ 0 h 46"/>
                    <a:gd name="T2" fmla="*/ 164 w 172"/>
                    <a:gd name="T3" fmla="*/ 0 h 46"/>
                    <a:gd name="T4" fmla="*/ 172 w 172"/>
                    <a:gd name="T5" fmla="*/ 7 h 46"/>
                    <a:gd name="T6" fmla="*/ 172 w 172"/>
                    <a:gd name="T7" fmla="*/ 39 h 46"/>
                    <a:gd name="T8" fmla="*/ 164 w 172"/>
                    <a:gd name="T9" fmla="*/ 46 h 46"/>
                    <a:gd name="T10" fmla="*/ 8 w 172"/>
                    <a:gd name="T11" fmla="*/ 46 h 46"/>
                    <a:gd name="T12" fmla="*/ 0 w 172"/>
                    <a:gd name="T13" fmla="*/ 39 h 46"/>
                    <a:gd name="T14" fmla="*/ 0 w 172"/>
                    <a:gd name="T15" fmla="*/ 7 h 46"/>
                    <a:gd name="T16" fmla="*/ 8 w 172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46">
                      <a:moveTo>
                        <a:pt x="8" y="0"/>
                      </a:moveTo>
                      <a:lnTo>
                        <a:pt x="164" y="0"/>
                      </a:lnTo>
                      <a:cubicBezTo>
                        <a:pt x="169" y="0"/>
                        <a:pt x="172" y="3"/>
                        <a:pt x="172" y="7"/>
                      </a:cubicBezTo>
                      <a:lnTo>
                        <a:pt x="172" y="39"/>
                      </a:lnTo>
                      <a:cubicBezTo>
                        <a:pt x="172" y="43"/>
                        <a:pt x="169" y="46"/>
                        <a:pt x="164" y="46"/>
                      </a:cubicBezTo>
                      <a:lnTo>
                        <a:pt x="8" y="46"/>
                      </a:lnTo>
                      <a:cubicBezTo>
                        <a:pt x="4" y="46"/>
                        <a:pt x="0" y="43"/>
                        <a:pt x="0" y="39"/>
                      </a:cubicBezTo>
                      <a:lnTo>
                        <a:pt x="0" y="7"/>
                      </a:lnTo>
                      <a:cubicBezTo>
                        <a:pt x="0" y="3"/>
                        <a:pt x="4" y="0"/>
                        <a:pt x="8" y="0"/>
                      </a:cubicBezTo>
                    </a:path>
                  </a:pathLst>
                </a:custGeom>
                <a:solidFill>
                  <a:srgbClr val="F47F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40697" name="Group 25"/>
              <p:cNvGrpSpPr>
                <a:grpSpLocks/>
              </p:cNvGrpSpPr>
              <p:nvPr/>
            </p:nvGrpSpPr>
            <p:grpSpPr bwMode="auto">
              <a:xfrm>
                <a:off x="618" y="900"/>
                <a:ext cx="2001" cy="2278"/>
                <a:chOff x="618" y="900"/>
                <a:chExt cx="2001" cy="2278"/>
              </a:xfrm>
            </p:grpSpPr>
            <p:sp>
              <p:nvSpPr>
                <p:cNvPr id="540698" name="Line 26"/>
                <p:cNvSpPr>
                  <a:spLocks noChangeShapeType="1"/>
                </p:cNvSpPr>
                <p:nvPr/>
              </p:nvSpPr>
              <p:spPr bwMode="auto">
                <a:xfrm>
                  <a:off x="1614" y="900"/>
                  <a:ext cx="0" cy="2278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699" name="Freeform 27"/>
                <p:cNvSpPr>
                  <a:spLocks/>
                </p:cNvSpPr>
                <p:nvPr/>
              </p:nvSpPr>
              <p:spPr bwMode="auto">
                <a:xfrm>
                  <a:off x="1024" y="1402"/>
                  <a:ext cx="1595" cy="1607"/>
                </a:xfrm>
                <a:custGeom>
                  <a:avLst/>
                  <a:gdLst>
                    <a:gd name="T0" fmla="*/ 1595 w 1595"/>
                    <a:gd name="T1" fmla="*/ 0 h 1607"/>
                    <a:gd name="T2" fmla="*/ 0 w 1595"/>
                    <a:gd name="T3" fmla="*/ 1607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95" h="1607">
                      <a:moveTo>
                        <a:pt x="1595" y="0"/>
                      </a:moveTo>
                      <a:lnTo>
                        <a:pt x="0" y="1607"/>
                      </a:lnTo>
                    </a:path>
                  </a:pathLst>
                </a:custGeom>
                <a:noFill/>
                <a:ln w="38100" cmpd="sng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700" name="Freeform 28"/>
                <p:cNvSpPr>
                  <a:spLocks/>
                </p:cNvSpPr>
                <p:nvPr/>
              </p:nvSpPr>
              <p:spPr bwMode="auto">
                <a:xfrm flipH="1">
                  <a:off x="618" y="1402"/>
                  <a:ext cx="1595" cy="1607"/>
                </a:xfrm>
                <a:custGeom>
                  <a:avLst/>
                  <a:gdLst>
                    <a:gd name="T0" fmla="*/ 1595 w 1595"/>
                    <a:gd name="T1" fmla="*/ 0 h 1607"/>
                    <a:gd name="T2" fmla="*/ 0 w 1595"/>
                    <a:gd name="T3" fmla="*/ 1607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95" h="1607">
                      <a:moveTo>
                        <a:pt x="1595" y="0"/>
                      </a:moveTo>
                      <a:lnTo>
                        <a:pt x="0" y="1607"/>
                      </a:lnTo>
                    </a:path>
                  </a:pathLst>
                </a:custGeom>
                <a:noFill/>
                <a:ln w="38100" cmpd="sng">
                  <a:solidFill>
                    <a:srgbClr val="FFFFCC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40701" name="Rectangle 29"/>
          <p:cNvSpPr>
            <a:spLocks noChangeArrowheads="1"/>
          </p:cNvSpPr>
          <p:nvPr/>
        </p:nvSpPr>
        <p:spPr bwMode="auto">
          <a:xfrm>
            <a:off x="2928879" y="3848553"/>
            <a:ext cx="12371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moelle jaune</a:t>
            </a:r>
          </a:p>
        </p:txBody>
      </p:sp>
      <p:sp>
        <p:nvSpPr>
          <p:cNvPr id="3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82378" y="205758"/>
            <a:ext cx="3983619" cy="335506"/>
          </a:xfrm>
        </p:spPr>
        <p:txBody>
          <a:bodyPr/>
          <a:lstStyle/>
          <a:p>
            <a:pPr eaLnBrk="1" hangingPunct="1"/>
            <a:r>
              <a:rPr lang="fr-FR" altLang="fr-FR" dirty="0"/>
              <a:t>Cellules radiosensibles dans le squelette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358185" y="6497638"/>
            <a:ext cx="785815" cy="360362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8A6A0AC-6A89-41FA-B615-1879F7596876}" type="slidenum">
              <a:rPr lang="fr-FR" smtClean="0"/>
              <a:pPr>
                <a:defRPr/>
              </a:pPr>
              <a:t>17</a:t>
            </a:fld>
            <a:r>
              <a:rPr lang="fr-FR"/>
              <a:t> / 42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1E1B5-2568-4D89-9F0D-92B4F5C2FA13}"/>
              </a:ext>
            </a:extLst>
          </p:cNvPr>
          <p:cNvSpPr/>
          <p:nvPr/>
        </p:nvSpPr>
        <p:spPr>
          <a:xfrm>
            <a:off x="6588464" y="2596403"/>
            <a:ext cx="133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surface osseuse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5260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08126AF-72A3-42B9-869E-9107003B3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21"/>
          <a:stretch/>
        </p:blipFill>
        <p:spPr>
          <a:xfrm>
            <a:off x="5144054" y="0"/>
            <a:ext cx="3983619" cy="300069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21329"/>
          <a:stretch/>
        </p:blipFill>
        <p:spPr bwMode="auto">
          <a:xfrm>
            <a:off x="0" y="2168227"/>
            <a:ext cx="6347411" cy="297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150" y="443293"/>
            <a:ext cx="4588329" cy="162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160" lvl="1" indent="-13216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  <a:defRPr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Maillage de polygones très détaillé pour l’individu de référence CIPR incluant toutes les régions sources et cibles</a:t>
            </a:r>
          </a:p>
          <a:p>
            <a:pPr marL="132160" lvl="1" indent="-13216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  <a:defRPr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Fantômes adultes publiés. Travail en cours sur les fantômes enfants et femme enceinte. </a:t>
            </a:r>
          </a:p>
          <a:p>
            <a:pPr marL="132160" lvl="1" indent="-13216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  <a:defRPr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Seront utilisés pour les futurs coefficients de dose (femme enceinte, urgence…)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A9844D-A62A-4BAC-B81A-82DE750F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28" y="42845"/>
            <a:ext cx="4806001" cy="3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kern="0" dirty="0"/>
              <a:t>Développement en cours de fantômes « </a:t>
            </a:r>
            <a:r>
              <a:rPr lang="fr-FR" kern="0" dirty="0" err="1"/>
              <a:t>mesh</a:t>
            </a:r>
            <a:r>
              <a:rPr lang="fr-FR" kern="0" dirty="0"/>
              <a:t> »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F23F56C-2973-4D8D-8CA7-82226B21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393" y="210598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6731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2139" y="94064"/>
            <a:ext cx="7188072" cy="396326"/>
          </a:xfrm>
        </p:spPr>
        <p:txBody>
          <a:bodyPr/>
          <a:lstStyle/>
          <a:p>
            <a:pPr eaLnBrk="1" hangingPunct="1"/>
            <a:r>
              <a:rPr lang="fr-FR" altLang="en-US" dirty="0"/>
              <a:t>Simulation des interactions rayonnement – matière dans le corps humain</a:t>
            </a:r>
          </a:p>
        </p:txBody>
      </p:sp>
      <p:grpSp>
        <p:nvGrpSpPr>
          <p:cNvPr id="22" name="Groupe 30">
            <a:extLst>
              <a:ext uri="{FF2B5EF4-FFF2-40B4-BE49-F238E27FC236}">
                <a16:creationId xmlns:a16="http://schemas.microsoft.com/office/drawing/2014/main" id="{03BBA83E-C2F4-49EF-B708-A7072550D768}"/>
              </a:ext>
            </a:extLst>
          </p:cNvPr>
          <p:cNvGrpSpPr/>
          <p:nvPr/>
        </p:nvGrpSpPr>
        <p:grpSpPr>
          <a:xfrm>
            <a:off x="1200149" y="3270859"/>
            <a:ext cx="1995799" cy="1582793"/>
            <a:chOff x="76199" y="4367193"/>
            <a:chExt cx="2661065" cy="20336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" name="Groupe 28">
              <a:extLst>
                <a:ext uri="{FF2B5EF4-FFF2-40B4-BE49-F238E27FC236}">
                  <a16:creationId xmlns:a16="http://schemas.microsoft.com/office/drawing/2014/main" id="{F75460C0-6649-4D8D-A1C4-F9DFC51D6AAE}"/>
                </a:ext>
              </a:extLst>
            </p:cNvPr>
            <p:cNvGrpSpPr/>
            <p:nvPr/>
          </p:nvGrpSpPr>
          <p:grpSpPr>
            <a:xfrm>
              <a:off x="222658" y="4367193"/>
              <a:ext cx="2514606" cy="917354"/>
              <a:chOff x="146458" y="4367193"/>
              <a:chExt cx="2514606" cy="9173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186426AA-956E-4AC5-8978-DD88707DC399}"/>
                  </a:ext>
                </a:extLst>
              </p:cNvPr>
              <p:cNvSpPr/>
              <p:nvPr/>
            </p:nvSpPr>
            <p:spPr bwMode="auto">
              <a:xfrm>
                <a:off x="146458" y="4367193"/>
                <a:ext cx="2514606" cy="917354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lvl="1" defTabSz="336947">
                  <a:lnSpc>
                    <a:spcPct val="98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fr-FR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DejaVu LGC Sans"/>
                    <a:cs typeface="Calibri" panose="020F0502020204030204" pitchFamily="34" charset="0"/>
                  </a:rPr>
                  <a:t>description </a:t>
                </a:r>
                <a:r>
                  <a:rPr lang="fr-FR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DejaVu LGC Sans"/>
                    <a:cs typeface="Calibri" panose="020F0502020204030204" pitchFamily="34" charset="0"/>
                  </a:rPr>
                  <a:t>de</a:t>
                </a:r>
                <a:r>
                  <a:rPr lang="fr-FR" sz="1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DejaVu LGC Sans"/>
                    <a:cs typeface="Calibri" panose="020F0502020204030204" pitchFamily="34" charset="0"/>
                  </a:rPr>
                  <a:t> la source</a:t>
                </a:r>
              </a:p>
            </p:txBody>
          </p:sp>
          <p:pic>
            <p:nvPicPr>
              <p:cNvPr id="28" name="Picture 19" descr="G:\dossier WC2009\glossy-shint-radiation-symbol-icon-thumb8727239.jpg">
                <a:extLst>
                  <a:ext uri="{FF2B5EF4-FFF2-40B4-BE49-F238E27FC236}">
                    <a16:creationId xmlns:a16="http://schemas.microsoft.com/office/drawing/2014/main" id="{7345C9CC-7029-4FC7-8F74-8C0799D097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0570" y="4561089"/>
                <a:ext cx="533400" cy="533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1F6411A8-86CC-4147-959A-02F7E554A9E9}"/>
                </a:ext>
              </a:extLst>
            </p:cNvPr>
            <p:cNvSpPr/>
            <p:nvPr/>
          </p:nvSpPr>
          <p:spPr bwMode="auto">
            <a:xfrm>
              <a:off x="76199" y="5284547"/>
              <a:ext cx="2514607" cy="111625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Nature (</a:t>
              </a:r>
              <a:r>
                <a:rPr lang="fr-FR" sz="14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p,e</a:t>
              </a:r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)</a:t>
              </a:r>
            </a:p>
            <a:p>
              <a:pPr algn="ctr"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Activité</a:t>
              </a:r>
            </a:p>
            <a:p>
              <a:pPr algn="ctr"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Position</a:t>
              </a:r>
            </a:p>
          </p:txBody>
        </p:sp>
      </p:grpSp>
      <p:sp>
        <p:nvSpPr>
          <p:cNvPr id="29" name="Flèche droite 32">
            <a:extLst>
              <a:ext uri="{FF2B5EF4-FFF2-40B4-BE49-F238E27FC236}">
                <a16:creationId xmlns:a16="http://schemas.microsoft.com/office/drawing/2014/main" id="{7D6188A7-A6ED-4301-AAF2-3ECB9840CFB4}"/>
              </a:ext>
            </a:extLst>
          </p:cNvPr>
          <p:cNvSpPr/>
          <p:nvPr/>
        </p:nvSpPr>
        <p:spPr bwMode="auto">
          <a:xfrm>
            <a:off x="3429001" y="1485900"/>
            <a:ext cx="1828799" cy="228600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336947">
              <a:lnSpc>
                <a:spcPct val="98000"/>
              </a:lnSpc>
              <a:buClr>
                <a:srgbClr val="000000"/>
              </a:buClr>
              <a:buSzPct val="100000"/>
              <a:defRPr/>
            </a:pP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DejaVu LGC Sans"/>
              <a:cs typeface="Calibri" panose="020F0502020204030204" pitchFamily="34" charset="0"/>
            </a:endParaRPr>
          </a:p>
        </p:txBody>
      </p:sp>
      <p:grpSp>
        <p:nvGrpSpPr>
          <p:cNvPr id="30" name="Groupe 66">
            <a:extLst>
              <a:ext uri="{FF2B5EF4-FFF2-40B4-BE49-F238E27FC236}">
                <a16:creationId xmlns:a16="http://schemas.microsoft.com/office/drawing/2014/main" id="{D8699D76-B35B-4866-ADE7-00D52E69F21E}"/>
              </a:ext>
            </a:extLst>
          </p:cNvPr>
          <p:cNvGrpSpPr>
            <a:grpSpLocks/>
          </p:cNvGrpSpPr>
          <p:nvPr/>
        </p:nvGrpSpPr>
        <p:grpSpPr bwMode="auto">
          <a:xfrm>
            <a:off x="6115048" y="2000250"/>
            <a:ext cx="1943101" cy="1451426"/>
            <a:chOff x="6629399" y="2667000"/>
            <a:chExt cx="2590958" cy="1935295"/>
          </a:xfrm>
        </p:grpSpPr>
        <p:pic>
          <p:nvPicPr>
            <p:cNvPr id="31" name="Picture 21" descr="G:\dossier WC2009\cheap-computers-home.jpg">
              <a:extLst>
                <a:ext uri="{FF2B5EF4-FFF2-40B4-BE49-F238E27FC236}">
                  <a16:creationId xmlns:a16="http://schemas.microsoft.com/office/drawing/2014/main" id="{91431B72-40AB-4AAD-90A6-A99DA22CA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667000"/>
              <a:ext cx="1841684" cy="1524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CF61F8B-F769-4D61-8ECB-064E133CD34E}"/>
                </a:ext>
              </a:extLst>
            </p:cNvPr>
            <p:cNvSpPr txBox="1"/>
            <p:nvPr/>
          </p:nvSpPr>
          <p:spPr>
            <a:xfrm>
              <a:off x="6629399" y="4191913"/>
              <a:ext cx="2590958" cy="41038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defTabSz="336947">
                <a:defRPr/>
              </a:pPr>
              <a:r>
                <a:rPr lang="fr-FR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Simulation Monte Carlo</a:t>
              </a:r>
            </a:p>
          </p:txBody>
        </p:sp>
      </p:grpSp>
      <p:grpSp>
        <p:nvGrpSpPr>
          <p:cNvPr id="34" name="Groupe 65">
            <a:extLst>
              <a:ext uri="{FF2B5EF4-FFF2-40B4-BE49-F238E27FC236}">
                <a16:creationId xmlns:a16="http://schemas.microsoft.com/office/drawing/2014/main" id="{7E10173D-E849-45A1-9A13-8D9CCC1626C1}"/>
              </a:ext>
            </a:extLst>
          </p:cNvPr>
          <p:cNvGrpSpPr>
            <a:grpSpLocks/>
          </p:cNvGrpSpPr>
          <p:nvPr/>
        </p:nvGrpSpPr>
        <p:grpSpPr bwMode="auto">
          <a:xfrm>
            <a:off x="4999777" y="1123644"/>
            <a:ext cx="2686050" cy="876605"/>
            <a:chOff x="5294769" y="1650593"/>
            <a:chExt cx="3581400" cy="1168807"/>
          </a:xfrm>
        </p:grpSpPr>
        <p:sp>
          <p:nvSpPr>
            <p:cNvPr id="35" name="Text Box 145">
              <a:extLst>
                <a:ext uri="{FF2B5EF4-FFF2-40B4-BE49-F238E27FC236}">
                  <a16:creationId xmlns:a16="http://schemas.microsoft.com/office/drawing/2014/main" id="{CF0457FF-8F59-4A3F-BA86-E3F312DAC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4769" y="1650593"/>
              <a:ext cx="3581400" cy="62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Fichier d’entrée</a:t>
              </a:r>
              <a:br>
                <a:rPr lang="fr-FR" altLang="fr-FR" sz="1050" b="1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</a:br>
              <a:endParaRPr lang="fr-FR" altLang="fr-FR" sz="1050" b="1" dirty="0"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  <p:sp>
          <p:nvSpPr>
            <p:cNvPr id="36" name="Virage 34">
              <a:extLst>
                <a:ext uri="{FF2B5EF4-FFF2-40B4-BE49-F238E27FC236}">
                  <a16:creationId xmlns:a16="http://schemas.microsoft.com/office/drawing/2014/main" id="{3FDD6061-CF3B-48EF-90D6-EAC1687C64D3}"/>
                </a:ext>
              </a:extLst>
            </p:cNvPr>
            <p:cNvSpPr/>
            <p:nvPr/>
          </p:nvSpPr>
          <p:spPr bwMode="auto">
            <a:xfrm rot="5400000">
              <a:off x="6400800" y="1524000"/>
              <a:ext cx="609600" cy="1981200"/>
            </a:xfrm>
            <a:prstGeom prst="bentArrow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F01E90E-BDF4-408D-9052-872262248611}"/>
              </a:ext>
            </a:extLst>
          </p:cNvPr>
          <p:cNvSpPr/>
          <p:nvPr/>
        </p:nvSpPr>
        <p:spPr bwMode="auto">
          <a:xfrm>
            <a:off x="3600450" y="4286250"/>
            <a:ext cx="2057400" cy="5715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336947">
              <a:lnSpc>
                <a:spcPct val="98000"/>
              </a:lnSpc>
              <a:buClr>
                <a:srgbClr val="000000"/>
              </a:buClr>
              <a:buSzPct val="100000"/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SAF </a:t>
            </a:r>
            <a:r>
              <a:rPr lang="fr-FR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(cible &lt;- source) </a:t>
            </a:r>
            <a:endParaRPr lang="fr-FR" sz="240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ea typeface="DejaVu LGC Sans"/>
              <a:cs typeface="Calibri" panose="020F0502020204030204" pitchFamily="34" charset="0"/>
            </a:endParaRPr>
          </a:p>
        </p:txBody>
      </p:sp>
      <p:grpSp>
        <p:nvGrpSpPr>
          <p:cNvPr id="38" name="Groupe 64">
            <a:extLst>
              <a:ext uri="{FF2B5EF4-FFF2-40B4-BE49-F238E27FC236}">
                <a16:creationId xmlns:a16="http://schemas.microsoft.com/office/drawing/2014/main" id="{1CFC22EB-9916-4FB2-8CD7-0D0FDEAB960F}"/>
              </a:ext>
            </a:extLst>
          </p:cNvPr>
          <p:cNvGrpSpPr>
            <a:grpSpLocks/>
          </p:cNvGrpSpPr>
          <p:nvPr/>
        </p:nvGrpSpPr>
        <p:grpSpPr bwMode="auto">
          <a:xfrm>
            <a:off x="4458129" y="3714193"/>
            <a:ext cx="1657305" cy="895515"/>
            <a:chOff x="4419599" y="4953000"/>
            <a:chExt cx="2209801" cy="1194375"/>
          </a:xfrm>
        </p:grpSpPr>
        <p:sp>
          <p:nvSpPr>
            <p:cNvPr id="39" name="Flèche droite rayée 60">
              <a:extLst>
                <a:ext uri="{FF2B5EF4-FFF2-40B4-BE49-F238E27FC236}">
                  <a16:creationId xmlns:a16="http://schemas.microsoft.com/office/drawing/2014/main" id="{C947A51F-40A3-4D46-947E-10A270E055B3}"/>
                </a:ext>
              </a:extLst>
            </p:cNvPr>
            <p:cNvSpPr/>
            <p:nvPr/>
          </p:nvSpPr>
          <p:spPr bwMode="auto">
            <a:xfrm rot="5400000">
              <a:off x="4229100" y="5219700"/>
              <a:ext cx="762000" cy="228600"/>
            </a:xfrm>
            <a:prstGeom prst="stripedRightArrow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  <p:sp>
          <p:nvSpPr>
            <p:cNvPr id="40" name="Flèche gauche 37">
              <a:extLst>
                <a:ext uri="{FF2B5EF4-FFF2-40B4-BE49-F238E27FC236}">
                  <a16:creationId xmlns:a16="http://schemas.microsoft.com/office/drawing/2014/main" id="{9D150E1C-F2AE-4785-AFA8-E586FB9A8B6F}"/>
                </a:ext>
              </a:extLst>
            </p:cNvPr>
            <p:cNvSpPr/>
            <p:nvPr/>
          </p:nvSpPr>
          <p:spPr bwMode="auto">
            <a:xfrm>
              <a:off x="6096000" y="5867400"/>
              <a:ext cx="533400" cy="279975"/>
            </a:xfrm>
            <a:prstGeom prst="leftArrow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  <p:sp>
          <p:nvSpPr>
            <p:cNvPr id="41" name="ZoneTexte 61">
              <a:extLst>
                <a:ext uri="{FF2B5EF4-FFF2-40B4-BE49-F238E27FC236}">
                  <a16:creationId xmlns:a16="http://schemas.microsoft.com/office/drawing/2014/main" id="{571B63BE-3639-486C-80DB-3E3D6A46C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029237"/>
              <a:ext cx="2055757" cy="69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/  E</a:t>
              </a:r>
              <a:r>
                <a:rPr lang="fr-FR" altLang="fr-FR" sz="1400" b="1" baseline="-25000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0</a:t>
              </a:r>
              <a:r>
                <a:rPr lang="fr-FR" altLang="fr-FR" sz="1400" b="1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 </a:t>
              </a:r>
              <a:r>
                <a:rPr lang="fr-FR" altLang="fr-FR" sz="1400" b="1" baseline="-25000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particule</a:t>
              </a:r>
            </a:p>
            <a:p>
              <a:pPr algn="ctr" eaLnBrk="1" hangingPunct="1"/>
              <a:r>
                <a:rPr lang="fr-FR" altLang="fr-FR" sz="1400" b="1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/ masse cible</a:t>
              </a:r>
            </a:p>
          </p:txBody>
        </p:sp>
      </p:grpSp>
      <p:grpSp>
        <p:nvGrpSpPr>
          <p:cNvPr id="42" name="Group 71">
            <a:extLst>
              <a:ext uri="{FF2B5EF4-FFF2-40B4-BE49-F238E27FC236}">
                <a16:creationId xmlns:a16="http://schemas.microsoft.com/office/drawing/2014/main" id="{453EA994-7094-4817-B8DF-60804ECB164D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971550"/>
            <a:ext cx="2514600" cy="2228850"/>
            <a:chOff x="336" y="816"/>
            <a:chExt cx="2112" cy="1872"/>
          </a:xfrm>
        </p:grpSpPr>
        <p:sp>
          <p:nvSpPr>
            <p:cNvPr id="43" name="Virage 31">
              <a:extLst>
                <a:ext uri="{FF2B5EF4-FFF2-40B4-BE49-F238E27FC236}">
                  <a16:creationId xmlns:a16="http://schemas.microsoft.com/office/drawing/2014/main" id="{297C2C37-2B6F-4A4B-8623-66BF9C9BDA3E}"/>
                </a:ext>
              </a:extLst>
            </p:cNvPr>
            <p:cNvSpPr/>
            <p:nvPr/>
          </p:nvSpPr>
          <p:spPr bwMode="auto">
            <a:xfrm>
              <a:off x="336" y="1392"/>
              <a:ext cx="335" cy="1296"/>
            </a:xfrm>
            <a:prstGeom prst="bentArrow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  <p:grpSp>
          <p:nvGrpSpPr>
            <p:cNvPr id="44" name="Group 151">
              <a:extLst>
                <a:ext uri="{FF2B5EF4-FFF2-40B4-BE49-F238E27FC236}">
                  <a16:creationId xmlns:a16="http://schemas.microsoft.com/office/drawing/2014/main" id="{12CF1F32-E6CC-4F9C-B417-661BCDF81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954"/>
              <a:ext cx="1200" cy="1398"/>
              <a:chOff x="576" y="960"/>
              <a:chExt cx="1200" cy="1398"/>
            </a:xfrm>
          </p:grpSpPr>
          <p:grpSp>
            <p:nvGrpSpPr>
              <p:cNvPr id="46" name="Group 150">
                <a:extLst>
                  <a:ext uri="{FF2B5EF4-FFF2-40B4-BE49-F238E27FC236}">
                    <a16:creationId xmlns:a16="http://schemas.microsoft.com/office/drawing/2014/main" id="{C98F8B0D-4F6B-4D87-9A6B-7FD1AE81A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960"/>
                <a:ext cx="894" cy="1398"/>
                <a:chOff x="498" y="864"/>
                <a:chExt cx="894" cy="1398"/>
              </a:xfrm>
            </p:grpSpPr>
            <p:pic>
              <p:nvPicPr>
                <p:cNvPr id="50" name="Picture 177">
                  <a:extLst>
                    <a:ext uri="{FF2B5EF4-FFF2-40B4-BE49-F238E27FC236}">
                      <a16:creationId xmlns:a16="http://schemas.microsoft.com/office/drawing/2014/main" id="{C8498505-4D0D-4412-BD39-5F6CF433B6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1956" t="15504" r="80959" b="7912"/>
                <a:stretch>
                  <a:fillRect/>
                </a:stretch>
              </p:blipFill>
              <p:spPr bwMode="auto">
                <a:xfrm>
                  <a:off x="521" y="958"/>
                  <a:ext cx="493" cy="120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scene3d>
                  <a:camera prst="isometricOffAxis1Right"/>
                  <a:lightRig rig="threePt" dir="t"/>
                </a:scene3d>
              </p:spPr>
            </p:pic>
            <p:pic>
              <p:nvPicPr>
                <p:cNvPr id="51" name="Picture 177">
                  <a:extLst>
                    <a:ext uri="{FF2B5EF4-FFF2-40B4-BE49-F238E27FC236}">
                      <a16:creationId xmlns:a16="http://schemas.microsoft.com/office/drawing/2014/main" id="{BFD6EC2A-43FE-425C-96EE-A6B3DEEFF4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26269" t="15504" r="65845" b="7912"/>
                <a:stretch>
                  <a:fillRect/>
                </a:stretch>
              </p:blipFill>
              <p:spPr bwMode="auto">
                <a:xfrm>
                  <a:off x="1039" y="915"/>
                  <a:ext cx="277" cy="118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scene3d>
                  <a:camera prst="isometricOffAxis1Right"/>
                  <a:lightRig rig="threePt" dir="t"/>
                </a:scene3d>
              </p:spPr>
            </p:pic>
          </p:grpSp>
          <p:grpSp>
            <p:nvGrpSpPr>
              <p:cNvPr id="47" name="Groupe 71">
                <a:extLst>
                  <a:ext uri="{FF2B5EF4-FFF2-40B4-BE49-F238E27FC236}">
                    <a16:creationId xmlns:a16="http://schemas.microsoft.com/office/drawing/2014/main" id="{FA9CF556-7F60-4692-969B-819763FFA7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816" cy="1220"/>
                <a:chOff x="2114464" y="17745048"/>
                <a:chExt cx="3429024" cy="5357850"/>
              </a:xfrm>
            </p:grpSpPr>
            <p:pic>
              <p:nvPicPr>
                <p:cNvPr id="48" name="Picture 177">
                  <a:extLst>
                    <a:ext uri="{FF2B5EF4-FFF2-40B4-BE49-F238E27FC236}">
                      <a16:creationId xmlns:a16="http://schemas.microsoft.com/office/drawing/2014/main" id="{F7F303B6-D2A9-4C8C-A904-F11330DD7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88425" t="16416" r="2286" b="7912"/>
                <a:stretch>
                  <a:fillRect/>
                </a:stretch>
              </p:blipFill>
              <p:spPr bwMode="auto">
                <a:xfrm>
                  <a:off x="4269630" y="17745048"/>
                  <a:ext cx="1273858" cy="508486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scene3d>
                  <a:camera prst="isometricOffAxis1Right"/>
                  <a:lightRig rig="threePt" dir="t"/>
                </a:scene3d>
              </p:spPr>
            </p:pic>
            <p:pic>
              <p:nvPicPr>
                <p:cNvPr id="49" name="Picture 78">
                  <a:extLst>
                    <a:ext uri="{FF2B5EF4-FFF2-40B4-BE49-F238E27FC236}">
                      <a16:creationId xmlns:a16="http://schemas.microsoft.com/office/drawing/2014/main" id="{30879865-9BC8-49C0-9780-F7A90B626C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62266" t="14819" r="19217" b="8829"/>
                <a:stretch>
                  <a:fillRect/>
                </a:stretch>
              </p:blipFill>
              <p:spPr bwMode="auto">
                <a:xfrm>
                  <a:off x="2114464" y="17959362"/>
                  <a:ext cx="2071702" cy="5143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isometricOffAxis1Right"/>
                  <a:lightRig rig="threePt" dir="t"/>
                </a:scene3d>
              </p:spPr>
            </p:pic>
          </p:grpSp>
        </p:grpSp>
        <p:sp>
          <p:nvSpPr>
            <p:cNvPr id="45" name="ZoneTexte 67">
              <a:extLst>
                <a:ext uri="{FF2B5EF4-FFF2-40B4-BE49-F238E27FC236}">
                  <a16:creationId xmlns:a16="http://schemas.microsoft.com/office/drawing/2014/main" id="{B44C1728-ADAD-48D5-AA2D-92E849342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" y="816"/>
              <a:ext cx="196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Fantômes de référence</a:t>
              </a:r>
            </a:p>
          </p:txBody>
        </p:sp>
      </p:grpSp>
      <p:grpSp>
        <p:nvGrpSpPr>
          <p:cNvPr id="52" name="Groupe 76">
            <a:extLst>
              <a:ext uri="{FF2B5EF4-FFF2-40B4-BE49-F238E27FC236}">
                <a16:creationId xmlns:a16="http://schemas.microsoft.com/office/drawing/2014/main" id="{F5DFA8AF-3751-4CAD-A6ED-83621BBB1E36}"/>
              </a:ext>
            </a:extLst>
          </p:cNvPr>
          <p:cNvGrpSpPr>
            <a:grpSpLocks/>
          </p:cNvGrpSpPr>
          <p:nvPr/>
        </p:nvGrpSpPr>
        <p:grpSpPr bwMode="auto">
          <a:xfrm>
            <a:off x="3286121" y="2171700"/>
            <a:ext cx="4200529" cy="2457450"/>
            <a:chOff x="2781295" y="2971800"/>
            <a:chExt cx="5600705" cy="3276600"/>
          </a:xfrm>
        </p:grpSpPr>
        <p:grpSp>
          <p:nvGrpSpPr>
            <p:cNvPr id="53" name="Groupe 59">
              <a:extLst>
                <a:ext uri="{FF2B5EF4-FFF2-40B4-BE49-F238E27FC236}">
                  <a16:creationId xmlns:a16="http://schemas.microsoft.com/office/drawing/2014/main" id="{F1FEF5C7-A15B-4BED-8BAF-24C2957A6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1295" y="2971800"/>
              <a:ext cx="4075575" cy="2057400"/>
              <a:chOff x="2705095" y="3124200"/>
              <a:chExt cx="4075575" cy="2057400"/>
            </a:xfrm>
          </p:grpSpPr>
          <p:sp>
            <p:nvSpPr>
              <p:cNvPr id="55" name="Rectangle à coins arrondis 58">
                <a:extLst>
                  <a:ext uri="{FF2B5EF4-FFF2-40B4-BE49-F238E27FC236}">
                    <a16:creationId xmlns:a16="http://schemas.microsoft.com/office/drawing/2014/main" id="{845F706F-9EC0-41D6-82B7-FD339F43CB91}"/>
                  </a:ext>
                </a:extLst>
              </p:cNvPr>
              <p:cNvSpPr/>
              <p:nvPr/>
            </p:nvSpPr>
            <p:spPr bwMode="auto">
              <a:xfrm>
                <a:off x="2971800" y="3124200"/>
                <a:ext cx="3352800" cy="2057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336947">
                  <a:lnSpc>
                    <a:spcPct val="98000"/>
                  </a:lnSpc>
                  <a:buClr>
                    <a:srgbClr val="000000"/>
                  </a:buClr>
                  <a:buSzPct val="100000"/>
                  <a:defRPr/>
                </a:pPr>
                <a:endParaRPr lang="fr-FR" sz="1200" dirty="0">
                  <a:solidFill>
                    <a:schemeClr val="bg1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Object 22">
                    <a:extLst>
                      <a:ext uri="{FF2B5EF4-FFF2-40B4-BE49-F238E27FC236}">
                        <a16:creationId xmlns:a16="http://schemas.microsoft.com/office/drawing/2014/main" id="{FD5D220E-50AE-4123-8D75-6D6A00B8372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705095" y="4429712"/>
                    <a:ext cx="3848099" cy="5619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fr-FR" sz="1100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fr-FR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8=</m:t>
                          </m:r>
                          <m:f>
                            <m:fPr>
                              <m:ctrlP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fr-F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fr-FR" sz="1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11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fr-FR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fr-FR" sz="11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nombre</m:t>
                          </m:r>
                          <m:r>
                            <m:rPr>
                              <m:nor/>
                            </m:rPr>
                            <a:rPr lang="fr-FR" sz="11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1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fr-FR" sz="11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fr-FR" sz="11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histoires</m:t>
                          </m:r>
                        </m:oMath>
                      </m:oMathPara>
                    </a14:m>
                    <a:endParaRPr lang="fr-FR" sz="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Object 22">
                    <a:extLst>
                      <a:ext uri="{FF2B5EF4-FFF2-40B4-BE49-F238E27FC236}">
                        <a16:creationId xmlns:a16="http://schemas.microsoft.com/office/drawing/2014/main" id="{FD5D220E-50AE-4123-8D75-6D6A00B837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05095" y="4429712"/>
                    <a:ext cx="3848099" cy="5619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1739" b="-226087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" name="Groupe 55">
                <a:extLst>
                  <a:ext uri="{FF2B5EF4-FFF2-40B4-BE49-F238E27FC236}">
                    <a16:creationId xmlns:a16="http://schemas.microsoft.com/office/drawing/2014/main" id="{D5AED155-2EF9-4572-85B6-925AEFE7B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1393" y="3197423"/>
                <a:ext cx="3819277" cy="1298377"/>
                <a:chOff x="2961393" y="3197423"/>
                <a:chExt cx="3819277" cy="1298377"/>
              </a:xfrm>
            </p:grpSpPr>
            <p:grpSp>
              <p:nvGrpSpPr>
                <p:cNvPr id="58" name="Groupe 53">
                  <a:extLst>
                    <a:ext uri="{FF2B5EF4-FFF2-40B4-BE49-F238E27FC236}">
                      <a16:creationId xmlns:a16="http://schemas.microsoft.com/office/drawing/2014/main" id="{912829AE-319F-43E2-8915-6BF71F3F0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393" y="3197423"/>
                  <a:ext cx="3819277" cy="1027331"/>
                  <a:chOff x="3113793" y="3316069"/>
                  <a:chExt cx="3819277" cy="1027331"/>
                </a:xfrm>
              </p:grpSpPr>
              <p:grpSp>
                <p:nvGrpSpPr>
                  <p:cNvPr id="60" name="Groupe 46">
                    <a:extLst>
                      <a:ext uri="{FF2B5EF4-FFF2-40B4-BE49-F238E27FC236}">
                        <a16:creationId xmlns:a16="http://schemas.microsoft.com/office/drawing/2014/main" id="{C409420F-C414-4FCE-AD8D-9CC47A47C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13793" y="3352800"/>
                    <a:ext cx="3098095" cy="990600"/>
                    <a:chOff x="3113793" y="3581400"/>
                    <a:chExt cx="3098095" cy="990600"/>
                  </a:xfrm>
                </p:grpSpPr>
                <p:sp>
                  <p:nvSpPr>
                    <p:cNvPr id="63" name="Cube 62">
                      <a:extLst>
                        <a:ext uri="{FF2B5EF4-FFF2-40B4-BE49-F238E27FC236}">
                          <a16:creationId xmlns:a16="http://schemas.microsoft.com/office/drawing/2014/main" id="{447007D3-755F-4747-A6A1-DE2457C0A03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62400" y="3581400"/>
                      <a:ext cx="838200" cy="990600"/>
                    </a:xfrm>
                    <a:prstGeom prst="cube">
                      <a:avLst>
                        <a:gd name="adj" fmla="val 42911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scene3d>
                      <a:camera prst="orthographicFront"/>
                      <a:lightRig rig="contrasting" dir="t"/>
                    </a:scene3d>
                    <a:sp3d prstMaterial="dkEdge"/>
                  </p:spPr>
                  <p:txBody>
                    <a:bodyPr/>
                    <a:lstStyle/>
                    <a:p>
                      <a:pPr defTabSz="336947">
                        <a:lnSpc>
                          <a:spcPct val="98000"/>
                        </a:lnSpc>
                        <a:buClr>
                          <a:srgbClr val="000000"/>
                        </a:buClr>
                        <a:buSzPct val="100000"/>
                        <a:defRPr/>
                      </a:pPr>
                      <a:endParaRPr lang="fr-FR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DejaVu LGC Sans"/>
                        <a:cs typeface="Calibri" panose="020F0502020204030204" pitchFamily="34" charset="0"/>
                      </a:endParaRPr>
                    </a:p>
                  </p:txBody>
                </p:sp>
                <p:cxnSp>
                  <p:nvCxnSpPr>
                    <p:cNvPr id="64" name="Connecteur droit avec flèche 41">
                      <a:extLst>
                        <a:ext uri="{FF2B5EF4-FFF2-40B4-BE49-F238E27FC236}">
                          <a16:creationId xmlns:a16="http://schemas.microsoft.com/office/drawing/2014/main" id="{88F024F2-7F74-4BEB-9831-69216ABB552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352800" y="4267200"/>
                      <a:ext cx="762000" cy="152400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5" name="Connecteur droit avec flèche 42">
                      <a:extLst>
                        <a:ext uri="{FF2B5EF4-FFF2-40B4-BE49-F238E27FC236}">
                          <a16:creationId xmlns:a16="http://schemas.microsoft.com/office/drawing/2014/main" id="{C8B0D9D7-7632-4EBC-A349-AA2B92AE3CE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648200" y="4038600"/>
                      <a:ext cx="762000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6" name="ZoneTexte 44">
                      <a:extLst>
                        <a:ext uri="{FF2B5EF4-FFF2-40B4-BE49-F238E27FC236}">
                          <a16:creationId xmlns:a16="http://schemas.microsoft.com/office/drawing/2014/main" id="{6610682E-FF20-4404-81BC-7EBA3A1421E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13793" y="3972327"/>
                      <a:ext cx="8382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fr-FR" altLang="fr-FR" sz="1200" dirty="0" err="1">
                          <a:latin typeface="Calibri" panose="020F0502020204030204" pitchFamily="34" charset="0"/>
                          <a:ea typeface="DejaVu LGC Sans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FR" altLang="fr-FR" sz="1200" baseline="-25000" dirty="0" err="1">
                          <a:latin typeface="Calibri" panose="020F0502020204030204" pitchFamily="34" charset="0"/>
                          <a:ea typeface="DejaVu LGC Sans"/>
                          <a:cs typeface="Calibri" panose="020F0502020204030204" pitchFamily="34" charset="0"/>
                        </a:rPr>
                        <a:t>entrante</a:t>
                      </a:r>
                      <a:endParaRPr lang="fr-FR" altLang="fr-FR" sz="1200" dirty="0">
                        <a:latin typeface="Calibri" panose="020F0502020204030204" pitchFamily="34" charset="0"/>
                        <a:ea typeface="DejaVu LGC Sans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7" name="ZoneTexte 45">
                      <a:extLst>
                        <a:ext uri="{FF2B5EF4-FFF2-40B4-BE49-F238E27FC236}">
                          <a16:creationId xmlns:a16="http://schemas.microsoft.com/office/drawing/2014/main" id="{A39CD90A-3E54-439F-87C8-B4866A646B0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4000" y="3886200"/>
                      <a:ext cx="87788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49263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fr-FR" altLang="fr-FR" sz="1200" dirty="0" err="1">
                          <a:latin typeface="Calibri" panose="020F0502020204030204" pitchFamily="34" charset="0"/>
                          <a:ea typeface="DejaVu LGC Sans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FR" altLang="fr-FR" sz="1200" baseline="-25000" dirty="0" err="1">
                          <a:latin typeface="Calibri" panose="020F0502020204030204" pitchFamily="34" charset="0"/>
                          <a:ea typeface="DejaVu LGC Sans"/>
                          <a:cs typeface="Calibri" panose="020F0502020204030204" pitchFamily="34" charset="0"/>
                        </a:rPr>
                        <a:t>sortante</a:t>
                      </a:r>
                      <a:endParaRPr lang="fr-FR" altLang="fr-FR" sz="1200" dirty="0">
                        <a:latin typeface="Calibri" panose="020F0502020204030204" pitchFamily="34" charset="0"/>
                        <a:ea typeface="DejaVu LGC Sans"/>
                        <a:cs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61" name="Connecteur droit avec flèche 51">
                    <a:extLst>
                      <a:ext uri="{FF2B5EF4-FFF2-40B4-BE49-F238E27FC236}">
                        <a16:creationId xmlns:a16="http://schemas.microsoft.com/office/drawing/2014/main" id="{4DDC763F-0F61-4F82-B8C2-2AA5D71D5FB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19600" y="3471446"/>
                    <a:ext cx="609600" cy="33754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2" name="ZoneTexte 52">
                    <a:extLst>
                      <a:ext uri="{FF2B5EF4-FFF2-40B4-BE49-F238E27FC236}">
                        <a16:creationId xmlns:a16="http://schemas.microsoft.com/office/drawing/2014/main" id="{D424DB16-3719-4A75-B42C-2A12F6090D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3316069"/>
                    <a:ext cx="220867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l" defTabSz="449263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 defTabSz="449263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 defTabSz="449263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 defTabSz="449263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 defTabSz="449263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defTabSz="449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FR" altLang="fr-FR" sz="1200" dirty="0">
                        <a:latin typeface="Calibri" panose="020F0502020204030204" pitchFamily="34" charset="0"/>
                        <a:ea typeface="DejaVu LGC Sans"/>
                        <a:cs typeface="Calibri" panose="020F0502020204030204" pitchFamily="34" charset="0"/>
                      </a:rPr>
                      <a:t>Voxel de masse m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9" name="Object 23">
                      <a:extLst>
                        <a:ext uri="{FF2B5EF4-FFF2-40B4-BE49-F238E27FC236}">
                          <a16:creationId xmlns:a16="http://schemas.microsoft.com/office/drawing/2014/main" id="{BB5BCEEB-E7B1-4F64-A6CB-78B5F48418E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824297563"/>
                        </p:ext>
                      </p:extLst>
                    </p:nvPr>
                  </p:nvGraphicFramePr>
                  <p:xfrm>
                    <a:off x="3886200" y="4267200"/>
                    <a:ext cx="939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3105" name="Équation" r:id="rId8" imgW="939600" imgH="228600" progId="Equation.3">
                            <p:embed/>
                          </p:oleObj>
                        </mc:Choice>
                        <mc:Fallback>
                          <p:oleObj name="Équation" r:id="rId8" imgW="939600" imgH="228600" progId="Equation.3">
                            <p:embed/>
                            <p:pic>
                              <p:nvPicPr>
                                <p:cNvPr id="59" name="Object 23">
                                  <a:extLst>
                                    <a:ext uri="{FF2B5EF4-FFF2-40B4-BE49-F238E27FC236}">
                                      <a16:creationId xmlns:a16="http://schemas.microsoft.com/office/drawing/2014/main" id="{BB5BCEEB-E7B1-4F64-A6CB-78B5F48418EC}"/>
                                    </a:ext>
                                  </a:extLst>
                                </p:cNvPr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886200" y="4267200"/>
                                  <a:ext cx="939800" cy="2286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9" name="Object 23">
                      <a:extLst>
                        <a:ext uri="{FF2B5EF4-FFF2-40B4-BE49-F238E27FC236}">
                          <a16:creationId xmlns:a16="http://schemas.microsoft.com/office/drawing/2014/main" id="{BB5BCEEB-E7B1-4F64-A6CB-78B5F48418E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824297563"/>
                        </p:ext>
                      </p:extLst>
                    </p:nvPr>
                  </p:nvGraphicFramePr>
                  <p:xfrm>
                    <a:off x="3886200" y="4267200"/>
                    <a:ext cx="939800" cy="2286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3094" name="Équation" r:id="rId10" imgW="939600" imgH="228600" progId="Equation.3">
                            <p:embed/>
                          </p:oleObj>
                        </mc:Choice>
                        <mc:Fallback>
                          <p:oleObj name="Équation" r:id="rId10" imgW="939600" imgH="228600" progId="Equation.3">
                            <p:embed/>
                            <p:pic>
                              <p:nvPicPr>
                                <p:cNvPr id="59" name="Object 23">
                                  <a:extLst>
                                    <a:ext uri="{FF2B5EF4-FFF2-40B4-BE49-F238E27FC236}">
                                      <a16:creationId xmlns:a16="http://schemas.microsoft.com/office/drawing/2014/main" id="{BB5BCEEB-E7B1-4F64-A6CB-78B5F48418EC}"/>
                                    </a:ext>
                                  </a:extLst>
                                </p:cNvPr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1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886200" y="4267200"/>
                                  <a:ext cx="939800" cy="2286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</p:grpSp>
        <p:sp>
          <p:nvSpPr>
            <p:cNvPr id="54" name="Ellipse 57">
              <a:extLst>
                <a:ext uri="{FF2B5EF4-FFF2-40B4-BE49-F238E27FC236}">
                  <a16:creationId xmlns:a16="http://schemas.microsoft.com/office/drawing/2014/main" id="{6BD4E06F-5719-4B36-A1A5-4CD436B3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715000"/>
              <a:ext cx="1600200" cy="533400"/>
            </a:xfrm>
            <a:prstGeom prst="ellipse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endParaRPr lang="fr-FR" altLang="fr-FR" sz="1200" b="1" dirty="0"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e 75">
            <a:extLst>
              <a:ext uri="{FF2B5EF4-FFF2-40B4-BE49-F238E27FC236}">
                <a16:creationId xmlns:a16="http://schemas.microsoft.com/office/drawing/2014/main" id="{0D4621BC-9715-49E8-8E4D-861CAA726672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3556222"/>
            <a:ext cx="1714500" cy="1024013"/>
            <a:chOff x="6553200" y="4800600"/>
            <a:chExt cx="2286000" cy="1364554"/>
          </a:xfrm>
        </p:grpSpPr>
        <p:sp>
          <p:nvSpPr>
            <p:cNvPr id="69" name="Flèche vers le bas 36">
              <a:extLst>
                <a:ext uri="{FF2B5EF4-FFF2-40B4-BE49-F238E27FC236}">
                  <a16:creationId xmlns:a16="http://schemas.microsoft.com/office/drawing/2014/main" id="{28BF6788-C162-424F-A18B-9BF91C376804}"/>
                </a:ext>
              </a:extLst>
            </p:cNvPr>
            <p:cNvSpPr/>
            <p:nvPr/>
          </p:nvSpPr>
          <p:spPr bwMode="auto">
            <a:xfrm>
              <a:off x="7391400" y="4800600"/>
              <a:ext cx="304800" cy="533400"/>
            </a:xfrm>
            <a:prstGeom prst="downArrow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336947">
                <a:lnSpc>
                  <a:spcPct val="98000"/>
                </a:lnSpc>
                <a:buClr>
                  <a:srgbClr val="000000"/>
                </a:buClr>
                <a:buSzPct val="100000"/>
                <a:defRPr/>
              </a:pPr>
              <a:endParaRPr lang="fr-FR" sz="1200" dirty="0">
                <a:solidFill>
                  <a:schemeClr val="bg1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endParaRPr>
            </a:p>
          </p:txBody>
        </p:sp>
        <p:sp>
          <p:nvSpPr>
            <p:cNvPr id="70" name="Text Box 146">
              <a:extLst>
                <a:ext uri="{FF2B5EF4-FFF2-40B4-BE49-F238E27FC236}">
                  <a16:creationId xmlns:a16="http://schemas.microsoft.com/office/drawing/2014/main" id="{9F172F92-0CC2-4186-A4B4-EE34786E7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5333926"/>
              <a:ext cx="2286000" cy="41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Fichier de sortie</a:t>
              </a:r>
            </a:p>
          </p:txBody>
        </p:sp>
        <p:sp>
          <p:nvSpPr>
            <p:cNvPr id="71" name="ZoneTexte 72">
              <a:extLst>
                <a:ext uri="{FF2B5EF4-FFF2-40B4-BE49-F238E27FC236}">
                  <a16:creationId xmlns:a16="http://schemas.microsoft.com/office/drawing/2014/main" id="{0456EB36-0551-46B9-8B32-00F2875F7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593" y="5755024"/>
              <a:ext cx="1939437" cy="41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Calibri" panose="020F0502020204030204" pitchFamily="34" charset="0"/>
                  <a:ea typeface="DejaVu LGC Sans"/>
                  <a:cs typeface="Calibri" panose="020F0502020204030204" pitchFamily="34" charset="0"/>
                </a:rPr>
                <a:t>Comptage *F8</a:t>
              </a:r>
            </a:p>
          </p:txBody>
        </p:sp>
      </p:grpSp>
      <p:sp>
        <p:nvSpPr>
          <p:cNvPr id="72" name="Text Box 69">
            <a:extLst>
              <a:ext uri="{FF2B5EF4-FFF2-40B4-BE49-F238E27FC236}">
                <a16:creationId xmlns:a16="http://schemas.microsoft.com/office/drawing/2014/main" id="{ED408AF8-4E96-4C5D-BB40-916EC63D3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579" y="1918313"/>
            <a:ext cx="1657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dirty="0">
                <a:solidFill>
                  <a:srgbClr val="92D05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comptage *F8 </a:t>
            </a:r>
            <a:r>
              <a:rPr lang="fr-FR" altLang="fr-FR" sz="1400" b="1" dirty="0">
                <a:solidFill>
                  <a:srgbClr val="33CC33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3" name="Text Box 70">
            <a:extLst>
              <a:ext uri="{FF2B5EF4-FFF2-40B4-BE49-F238E27FC236}">
                <a16:creationId xmlns:a16="http://schemas.microsoft.com/office/drawing/2014/main" id="{D4EC5DAE-DFAB-43BC-A248-4EEE5FD99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017" y="4593363"/>
            <a:ext cx="2986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dirty="0">
                <a:solidFill>
                  <a:srgbClr val="92D05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Calcul du dépôt d’énergie par voxel</a:t>
            </a:r>
          </a:p>
        </p:txBody>
      </p:sp>
      <p:pic>
        <p:nvPicPr>
          <p:cNvPr id="74" name="Picture 14" descr="dé">
            <a:extLst>
              <a:ext uri="{FF2B5EF4-FFF2-40B4-BE49-F238E27FC236}">
                <a16:creationId xmlns:a16="http://schemas.microsoft.com/office/drawing/2014/main" id="{2409D1B7-AC39-4ADB-AF16-36A71CCC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486150"/>
            <a:ext cx="809335" cy="4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4A60B5B-3C43-4ECD-B885-1DF6DAD1FFF0}"/>
              </a:ext>
            </a:extLst>
          </p:cNvPr>
          <p:cNvSpPr/>
          <p:nvPr/>
        </p:nvSpPr>
        <p:spPr>
          <a:xfrm>
            <a:off x="252229" y="490005"/>
            <a:ext cx="499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Avec des codes Monte Carlo : MCNP, Penelope, </a:t>
            </a:r>
            <a:r>
              <a:rPr lang="fr-FR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EGSnrc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Geant4…</a:t>
            </a:r>
          </a:p>
        </p:txBody>
      </p:sp>
    </p:spTree>
    <p:extLst>
      <p:ext uri="{BB962C8B-B14F-4D97-AF65-F5344CB8AC3E}">
        <p14:creationId xmlns:p14="http://schemas.microsoft.com/office/powerpoint/2010/main" val="38930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693382"/>
            <a:ext cx="6858000" cy="508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3" name="Titre 1"/>
          <p:cNvSpPr>
            <a:spLocks noGrp="1" noChangeArrowheads="1"/>
          </p:cNvSpPr>
          <p:nvPr>
            <p:ph type="title"/>
          </p:nvPr>
        </p:nvSpPr>
        <p:spPr>
          <a:xfrm>
            <a:off x="417600" y="338400"/>
            <a:ext cx="8893175" cy="351350"/>
          </a:xfrm>
        </p:spPr>
        <p:txBody>
          <a:bodyPr/>
          <a:lstStyle/>
          <a:p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Particularités de l’exposition </a:t>
            </a:r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interne</a:t>
            </a:r>
          </a:p>
        </p:txBody>
      </p:sp>
      <p:sp>
        <p:nvSpPr>
          <p:cNvPr id="13314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428982" y="798675"/>
            <a:ext cx="6533711" cy="1598838"/>
          </a:xfrm>
        </p:spPr>
        <p:txBody>
          <a:bodyPr/>
          <a:lstStyle/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source d’irradiation est la désintégration d’un radionucléide dans le corps humain.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L’irradiation se prolonge dans le temps.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rayonnements non pénétrants (</a:t>
            </a:r>
            <a:r>
              <a:rPr lang="el-G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</a:t>
            </a: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el-G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</a:t>
            </a: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contribuent à la dose.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distribution de dose est souvent hétérogène.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dose interne ne se mesure pas, elle s’estime à l’aide de modèles.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4534025" y="2919110"/>
            <a:ext cx="14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modèles biocinétiques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847745" y="2824894"/>
            <a:ext cx="146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modèles dosimétriques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590714" y="2788414"/>
            <a:ext cx="146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données nucléaires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005055" y="3704125"/>
            <a:ext cx="4599286" cy="607304"/>
            <a:chOff x="222117" y="1406525"/>
            <a:chExt cx="6132381" cy="809739"/>
          </a:xfrm>
        </p:grpSpPr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2616993" y="1430338"/>
              <a:ext cx="1169751" cy="738187"/>
            </a:xfrm>
            <a:prstGeom prst="ellipse">
              <a:avLst/>
            </a:prstGeom>
            <a:solidFill>
              <a:srgbClr val="00CC00">
                <a:alpha val="29804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9" name="Object 44"/>
            <p:cNvGraphicFramePr>
              <a:graphicFrameLocks noChangeAspect="1"/>
            </p:cNvGraphicFramePr>
            <p:nvPr/>
          </p:nvGraphicFramePr>
          <p:xfrm>
            <a:off x="222117" y="1562887"/>
            <a:ext cx="6097363" cy="653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Équation" r:id="rId3" imgW="3314520" imgH="380880" progId="Equation.3">
                    <p:embed/>
                  </p:oleObj>
                </mc:Choice>
                <mc:Fallback>
                  <p:oleObj name="Équation" r:id="rId3" imgW="3314520" imgH="380880" progId="Equation.3">
                    <p:embed/>
                    <p:pic>
                      <p:nvPicPr>
                        <p:cNvPr id="9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117" y="1562887"/>
                          <a:ext cx="6097363" cy="653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40"/>
            <p:cNvSpPr>
              <a:spLocks noChangeArrowheads="1"/>
            </p:cNvSpPr>
            <p:nvPr/>
          </p:nvSpPr>
          <p:spPr bwMode="auto">
            <a:xfrm>
              <a:off x="4643438" y="1406525"/>
              <a:ext cx="1711060" cy="762000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106146" y="1536468"/>
              <a:ext cx="671247" cy="43973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" name="AutoShape 54"/>
          <p:cNvCxnSpPr>
            <a:cxnSpLocks noChangeShapeType="1"/>
            <a:stCxn id="5" idx="2"/>
            <a:endCxn id="10" idx="0"/>
          </p:cNvCxnSpPr>
          <p:nvPr/>
        </p:nvCxnSpPr>
        <p:spPr bwMode="auto">
          <a:xfrm flipH="1">
            <a:off x="6962694" y="3348114"/>
            <a:ext cx="615383" cy="356011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58"/>
          <p:cNvCxnSpPr>
            <a:cxnSpLocks noChangeShapeType="1"/>
            <a:stCxn id="4" idx="2"/>
            <a:endCxn id="8" idx="0"/>
          </p:cNvCxnSpPr>
          <p:nvPr/>
        </p:nvCxnSpPr>
        <p:spPr bwMode="auto">
          <a:xfrm rot="5400000">
            <a:off x="5100740" y="3581460"/>
            <a:ext cx="279655" cy="139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1"/>
          <p:cNvCxnSpPr>
            <a:cxnSpLocks noChangeShapeType="1"/>
            <a:stCxn id="6" idx="2"/>
            <a:endCxn id="11" idx="0"/>
          </p:cNvCxnSpPr>
          <p:nvPr/>
        </p:nvCxnSpPr>
        <p:spPr bwMode="auto">
          <a:xfrm rot="5400000">
            <a:off x="6000447" y="3480983"/>
            <a:ext cx="489948" cy="15125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91327" y="2475940"/>
            <a:ext cx="2898077" cy="1092238"/>
            <a:chOff x="1917" y="3358"/>
            <a:chExt cx="2006" cy="731"/>
          </a:xfrm>
        </p:grpSpPr>
        <p:grpSp>
          <p:nvGrpSpPr>
            <p:cNvPr id="16" name="Group 31"/>
            <p:cNvGrpSpPr>
              <a:grpSpLocks noChangeAspect="1"/>
            </p:cNvGrpSpPr>
            <p:nvPr/>
          </p:nvGrpSpPr>
          <p:grpSpPr bwMode="auto">
            <a:xfrm>
              <a:off x="2611" y="3449"/>
              <a:ext cx="571" cy="520"/>
              <a:chOff x="2133" y="1479"/>
              <a:chExt cx="1494" cy="1362"/>
            </a:xfrm>
          </p:grpSpPr>
          <p:pic>
            <p:nvPicPr>
              <p:cNvPr id="25" name="Picture 3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" y="1479"/>
                <a:ext cx="1494" cy="1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2154" y="2432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4"/>
            <p:cNvGrpSpPr>
              <a:grpSpLocks noChangeAspect="1"/>
            </p:cNvGrpSpPr>
            <p:nvPr/>
          </p:nvGrpSpPr>
          <p:grpSpPr bwMode="auto">
            <a:xfrm>
              <a:off x="1917" y="3392"/>
              <a:ext cx="574" cy="668"/>
              <a:chOff x="2064" y="1218"/>
              <a:chExt cx="1623" cy="1884"/>
            </a:xfrm>
          </p:grpSpPr>
          <p:pic>
            <p:nvPicPr>
              <p:cNvPr id="23" name="Picture 3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3" y="1218"/>
                <a:ext cx="1614" cy="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2064" y="2024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 37"/>
            <p:cNvGrpSpPr>
              <a:grpSpLocks noChangeAspect="1"/>
            </p:cNvGrpSpPr>
            <p:nvPr/>
          </p:nvGrpSpPr>
          <p:grpSpPr bwMode="auto">
            <a:xfrm>
              <a:off x="3247" y="3358"/>
              <a:ext cx="676" cy="731"/>
              <a:chOff x="2290" y="663"/>
              <a:chExt cx="1135" cy="1224"/>
            </a:xfrm>
          </p:grpSpPr>
          <p:grpSp>
            <p:nvGrpSpPr>
              <p:cNvPr id="19" name="Group 38"/>
              <p:cNvGrpSpPr>
                <a:grpSpLocks noChangeAspect="1"/>
              </p:cNvGrpSpPr>
              <p:nvPr/>
            </p:nvGrpSpPr>
            <p:grpSpPr bwMode="auto">
              <a:xfrm>
                <a:off x="2426" y="663"/>
                <a:ext cx="999" cy="1224"/>
                <a:chOff x="2061" y="1158"/>
                <a:chExt cx="1638" cy="2004"/>
              </a:xfrm>
            </p:grpSpPr>
            <p:pic>
              <p:nvPicPr>
                <p:cNvPr id="21" name="Picture 3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1" y="1158"/>
                  <a:ext cx="1638" cy="2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888"/>
                  <a:ext cx="136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29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7" name="ZoneTexte 26"/>
          <p:cNvSpPr txBox="1"/>
          <p:nvPr/>
        </p:nvSpPr>
        <p:spPr>
          <a:xfrm>
            <a:off x="3439026" y="2759649"/>
            <a:ext cx="146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activité incorporée</a:t>
            </a:r>
          </a:p>
        </p:txBody>
      </p:sp>
      <p:sp>
        <p:nvSpPr>
          <p:cNvPr id="29" name="Flèche droite à entaille 28"/>
          <p:cNvSpPr/>
          <p:nvPr/>
        </p:nvSpPr>
        <p:spPr>
          <a:xfrm rot="1334072">
            <a:off x="4411738" y="2957376"/>
            <a:ext cx="336611" cy="195158"/>
          </a:xfrm>
          <a:prstGeom prst="notchedRight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553563" y="4620422"/>
                <a:ext cx="2134880" cy="5961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fr-F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563" y="4620422"/>
                <a:ext cx="2134880" cy="596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4257531" y="4689244"/>
            <a:ext cx="20635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dose efficace engagée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143000" y="4122738"/>
            <a:ext cx="146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400" b="1" dirty="0"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facteurs de pondérations</a:t>
            </a:r>
          </a:p>
        </p:txBody>
      </p:sp>
      <p:cxnSp>
        <p:nvCxnSpPr>
          <p:cNvPr id="34" name="AutoShape 54"/>
          <p:cNvCxnSpPr>
            <a:cxnSpLocks noChangeShapeType="1"/>
          </p:cNvCxnSpPr>
          <p:nvPr/>
        </p:nvCxnSpPr>
        <p:spPr bwMode="auto">
          <a:xfrm>
            <a:off x="2359733" y="4426327"/>
            <a:ext cx="561042" cy="19409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Flèche droite à entaille 35"/>
          <p:cNvSpPr/>
          <p:nvPr/>
        </p:nvSpPr>
        <p:spPr>
          <a:xfrm rot="20905142">
            <a:off x="2988056" y="2993962"/>
            <a:ext cx="336611" cy="195158"/>
          </a:xfrm>
          <a:prstGeom prst="notchedRight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lèche droite à entaille 36"/>
          <p:cNvSpPr/>
          <p:nvPr/>
        </p:nvSpPr>
        <p:spPr>
          <a:xfrm rot="5400000">
            <a:off x="3008102" y="4282058"/>
            <a:ext cx="336611" cy="195158"/>
          </a:xfrm>
          <a:prstGeom prst="notchedRight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5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7991" y="101401"/>
            <a:ext cx="6254801" cy="508688"/>
          </a:xfrm>
        </p:spPr>
        <p:txBody>
          <a:bodyPr/>
          <a:lstStyle/>
          <a:p>
            <a:pPr eaLnBrk="1" hangingPunct="1"/>
            <a:r>
              <a:rPr lang="fr-FR" altLang="fr-FR" dirty="0"/>
              <a:t>Exemple de résultats de simulations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7991" y="560876"/>
            <a:ext cx="7418792" cy="3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 sz="1600">
                <a:latin typeface="Trebuchet MS" panose="020B0603020202020204" pitchFamily="34" charset="0"/>
              </a:defRPr>
            </a:lvl1pPr>
          </a:lstStyle>
          <a:p>
            <a:pPr marL="132160" indent="-132160">
              <a:lnSpc>
                <a:spcPts val="18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Fraction massique absorbée (SAF) dans la paroi de l’estomac de photons émis depuis le foie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18699" y="873719"/>
            <a:ext cx="5477376" cy="4016585"/>
            <a:chOff x="2371410" y="1923629"/>
            <a:chExt cx="6647223" cy="49343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991" y="1923629"/>
              <a:ext cx="6526642" cy="493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71410" y="1933589"/>
              <a:ext cx="582805" cy="61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723A7D-D420-42AA-A9A4-5AC98FA63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592" y="-3420"/>
            <a:ext cx="6260844" cy="2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altLang="en-US" sz="1350" b="1" kern="0">
                <a:solidFill>
                  <a:schemeClr val="bg1"/>
                </a:solidFill>
                <a:latin typeface="Trebuchet MS" pitchFamily="34" charset="0"/>
              </a:rPr>
              <a:t>Simulation des interactions rayonnement – matière dans le corps humain</a:t>
            </a:r>
            <a:endParaRPr lang="fr-FR" altLang="en-US" sz="1350" b="1" kern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5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Oval 2"/>
          <p:cNvSpPr>
            <a:spLocks noChangeArrowheads="1"/>
          </p:cNvSpPr>
          <p:nvPr/>
        </p:nvSpPr>
        <p:spPr bwMode="auto">
          <a:xfrm>
            <a:off x="2686050" y="615551"/>
            <a:ext cx="1048941" cy="514350"/>
          </a:xfrm>
          <a:prstGeom prst="ellipse">
            <a:avLst/>
          </a:prstGeom>
          <a:solidFill>
            <a:srgbClr val="00CC00">
              <a:alpha val="2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32" name="ZoneTexte 25"/>
          <p:cNvSpPr txBox="1">
            <a:spLocks noChangeArrowheads="1"/>
          </p:cNvSpPr>
          <p:nvPr/>
        </p:nvSpPr>
        <p:spPr bwMode="auto">
          <a:xfrm>
            <a:off x="1178067" y="3539316"/>
            <a:ext cx="5200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b="1" i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Y</a:t>
            </a:r>
            <a:r>
              <a:rPr lang="fr-FR" altLang="fr-FR" sz="1400" b="1" i="1" baseline="-25000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i</a:t>
            </a:r>
            <a:r>
              <a:rPr lang="fr-FR" altLang="fr-FR" sz="1400" b="1" i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: </a:t>
            </a:r>
            <a:r>
              <a:rPr lang="fr-FR" altLang="fr-FR" sz="1400" b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nombre de particules émises par transition nucléaire i</a:t>
            </a:r>
            <a:endParaRPr lang="fr-FR" altLang="fr-FR" sz="800" b="1" dirty="0">
              <a:solidFill>
                <a:schemeClr val="accent2"/>
              </a:solidFill>
              <a:latin typeface="Calibri" panose="020F0502020204030204" pitchFamily="34" charset="0"/>
              <a:ea typeface="DejaVu LGC Sans"/>
              <a:cs typeface="Calibri" panose="020F0502020204030204" pitchFamily="34" charset="0"/>
            </a:endParaRPr>
          </a:p>
        </p:txBody>
      </p:sp>
      <p:sp>
        <p:nvSpPr>
          <p:cNvPr id="201733" name="ZoneTexte 26"/>
          <p:cNvSpPr txBox="1">
            <a:spLocks noChangeArrowheads="1"/>
          </p:cNvSpPr>
          <p:nvPr/>
        </p:nvSpPr>
        <p:spPr bwMode="auto">
          <a:xfrm>
            <a:off x="1172396" y="3799127"/>
            <a:ext cx="3234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b="1" i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E</a:t>
            </a:r>
            <a:r>
              <a:rPr lang="fr-FR" altLang="fr-FR" sz="1400" b="1" i="1" baseline="-25000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i</a:t>
            </a:r>
            <a:r>
              <a:rPr lang="fr-FR" altLang="fr-FR" sz="1400" b="1" i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: </a:t>
            </a:r>
            <a:r>
              <a:rPr lang="fr-FR" altLang="fr-FR" sz="1400" b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énergie de la particule i</a:t>
            </a:r>
            <a:endParaRPr lang="fr-FR" altLang="fr-FR" sz="800" b="1" dirty="0">
              <a:solidFill>
                <a:schemeClr val="accent2"/>
              </a:solidFill>
              <a:latin typeface="Calibri" panose="020F0502020204030204" pitchFamily="34" charset="0"/>
              <a:ea typeface="DejaVu LGC Sans"/>
              <a:cs typeface="Calibri" panose="020F0502020204030204" pitchFamily="34" charset="0"/>
            </a:endParaRPr>
          </a:p>
        </p:txBody>
      </p:sp>
      <p:sp>
        <p:nvSpPr>
          <p:cNvPr id="201736" name="ZoneTexte 88"/>
          <p:cNvSpPr txBox="1">
            <a:spLocks noChangeArrowheads="1"/>
          </p:cNvSpPr>
          <p:nvPr/>
        </p:nvSpPr>
        <p:spPr bwMode="auto">
          <a:xfrm>
            <a:off x="1155019" y="2276986"/>
            <a:ext cx="47976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Φ Fraction massique absorbée </a:t>
            </a:r>
            <a:r>
              <a:rPr lang="fr-FR" alt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(SAF) 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proportion de l’énergie émise depuis une région source </a:t>
            </a:r>
            <a:r>
              <a:rPr lang="fr-FR" alt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altLang="en-US" sz="1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qui est reçue par une région cible </a:t>
            </a:r>
            <a:r>
              <a:rPr lang="fr-FR" alt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altLang="en-US" sz="1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divisée par la masse de la région cible (kg</a:t>
            </a:r>
            <a:r>
              <a:rPr lang="fr-FR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0175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1234" r="22607"/>
          <a:stretch>
            <a:fillRect/>
          </a:stretch>
        </p:blipFill>
        <p:spPr bwMode="auto">
          <a:xfrm>
            <a:off x="5760132" y="292502"/>
            <a:ext cx="2228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8" name="Text Box 33"/>
          <p:cNvSpPr txBox="1">
            <a:spLocks noChangeArrowheads="1"/>
          </p:cNvSpPr>
          <p:nvPr/>
        </p:nvSpPr>
        <p:spPr bwMode="auto">
          <a:xfrm>
            <a:off x="1135101" y="1518045"/>
            <a:ext cx="1362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600" b="1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modèles biocinétiques</a:t>
            </a:r>
            <a:endParaRPr lang="fr-FR" altLang="fr-FR" sz="1600" b="1" dirty="0">
              <a:solidFill>
                <a:srgbClr val="00CC00"/>
              </a:solidFill>
              <a:latin typeface="Calibri" panose="020F0502020204030204" pitchFamily="34" charset="0"/>
              <a:ea typeface="DejaVu LGC Sans"/>
              <a:cs typeface="Calibri" panose="020F0502020204030204" pitchFamily="34" charset="0"/>
            </a:endParaRPr>
          </a:p>
        </p:txBody>
      </p:sp>
      <p:sp>
        <p:nvSpPr>
          <p:cNvPr id="201739" name="Text Box 33"/>
          <p:cNvSpPr txBox="1">
            <a:spLocks noChangeArrowheads="1"/>
          </p:cNvSpPr>
          <p:nvPr/>
        </p:nvSpPr>
        <p:spPr bwMode="auto">
          <a:xfrm>
            <a:off x="4555170" y="1651493"/>
            <a:ext cx="1487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dirty="0">
                <a:solidFill>
                  <a:schemeClr val="tx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modèles dosimétriques</a:t>
            </a:r>
          </a:p>
        </p:txBody>
      </p:sp>
      <p:cxnSp>
        <p:nvCxnSpPr>
          <p:cNvPr id="201740" name="AutoShape 54"/>
          <p:cNvCxnSpPr>
            <a:cxnSpLocks noChangeShapeType="1"/>
          </p:cNvCxnSpPr>
          <p:nvPr/>
        </p:nvCxnSpPr>
        <p:spPr bwMode="auto">
          <a:xfrm rot="5400000">
            <a:off x="5168873" y="1454166"/>
            <a:ext cx="400050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741" name="AutoShape 58"/>
          <p:cNvCxnSpPr>
            <a:cxnSpLocks noChangeShapeType="1"/>
          </p:cNvCxnSpPr>
          <p:nvPr/>
        </p:nvCxnSpPr>
        <p:spPr bwMode="auto">
          <a:xfrm rot="5400000">
            <a:off x="2456855" y="644722"/>
            <a:ext cx="233363" cy="1544240"/>
          </a:xfrm>
          <a:prstGeom prst="bentConnector3">
            <a:avLst>
              <a:gd name="adj1" fmla="val 37241"/>
            </a:avLst>
          </a:prstGeom>
          <a:noFill/>
          <a:ln w="12700">
            <a:solidFill>
              <a:srgbClr val="00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1742" name="Object 44"/>
          <p:cNvGraphicFramePr>
            <a:graphicFrameLocks noChangeAspect="1"/>
          </p:cNvGraphicFramePr>
          <p:nvPr/>
        </p:nvGraphicFramePr>
        <p:xfrm>
          <a:off x="1143000" y="647698"/>
          <a:ext cx="5143500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Équation" r:id="rId5" imgW="2895480" imgH="380880" progId="Equation.3">
                  <p:embed/>
                </p:oleObj>
              </mc:Choice>
              <mc:Fallback>
                <p:oleObj name="Équation" r:id="rId5" imgW="2895480" imgH="380880" progId="Equation.3">
                  <p:embed/>
                  <p:pic>
                    <p:nvPicPr>
                      <p:cNvPr id="20174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47698"/>
                        <a:ext cx="5143500" cy="631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704" name="Oval 40"/>
          <p:cNvSpPr>
            <a:spLocks noChangeArrowheads="1"/>
          </p:cNvSpPr>
          <p:nvPr/>
        </p:nvSpPr>
        <p:spPr bwMode="auto">
          <a:xfrm>
            <a:off x="4625578" y="597692"/>
            <a:ext cx="1651397" cy="571500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1746" name="AutoShape 41"/>
          <p:cNvCxnSpPr>
            <a:cxnSpLocks noChangeShapeType="1"/>
          </p:cNvCxnSpPr>
          <p:nvPr/>
        </p:nvCxnSpPr>
        <p:spPr bwMode="auto">
          <a:xfrm rot="5400000">
            <a:off x="3809811" y="1203476"/>
            <a:ext cx="638123" cy="52192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47" name="Text Box 33"/>
          <p:cNvSpPr txBox="1">
            <a:spLocks noChangeArrowheads="1"/>
          </p:cNvSpPr>
          <p:nvPr/>
        </p:nvSpPr>
        <p:spPr bwMode="auto">
          <a:xfrm>
            <a:off x="2533358" y="1764379"/>
            <a:ext cx="1943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dirty="0">
                <a:solidFill>
                  <a:schemeClr val="accent2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données nucléaires</a:t>
            </a:r>
          </a:p>
        </p:txBody>
      </p:sp>
      <p:sp>
        <p:nvSpPr>
          <p:cNvPr id="1137707" name="Oval 43"/>
          <p:cNvSpPr>
            <a:spLocks noChangeArrowheads="1"/>
          </p:cNvSpPr>
          <p:nvPr/>
        </p:nvSpPr>
        <p:spPr bwMode="auto">
          <a:xfrm>
            <a:off x="4131469" y="698895"/>
            <a:ext cx="588169" cy="329803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34" name="ZoneTexte 49"/>
          <p:cNvSpPr txBox="1">
            <a:spLocks noChangeArrowheads="1"/>
          </p:cNvSpPr>
          <p:nvPr/>
        </p:nvSpPr>
        <p:spPr bwMode="auto">
          <a:xfrm>
            <a:off x="1178067" y="4086171"/>
            <a:ext cx="50115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400" b="1" i="1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Ã </a:t>
            </a:r>
            <a:r>
              <a:rPr lang="fr-FR" altLang="fr-FR" sz="1400" b="1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: nombre de transformations nucléaires dans la région source r</a:t>
            </a:r>
            <a:r>
              <a:rPr lang="fr-FR" altLang="fr-FR" sz="1400" b="1" baseline="-25000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S</a:t>
            </a:r>
            <a:r>
              <a:rPr lang="fr-FR" altLang="fr-FR" sz="1400" b="1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 pendant la période d’engagement T</a:t>
            </a:r>
            <a:r>
              <a:rPr lang="fr-FR" altLang="fr-FR" sz="1400" b="1" baseline="-25000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D </a:t>
            </a:r>
            <a:r>
              <a:rPr lang="fr-FR" altLang="fr-FR" sz="1400" b="1" dirty="0">
                <a:solidFill>
                  <a:srgbClr val="00CC00"/>
                </a:solidFill>
                <a:latin typeface="Calibri" panose="020F0502020204030204" pitchFamily="34" charset="0"/>
                <a:ea typeface="DejaVu LGC Sans"/>
                <a:cs typeface="Calibri" panose="020F0502020204030204" pitchFamily="34" charset="0"/>
              </a:rPr>
              <a:t>(50 ans pour les travailleurs) après incorporation</a:t>
            </a:r>
            <a:endParaRPr lang="fr-FR" altLang="fr-FR" sz="800" b="1" dirty="0">
              <a:solidFill>
                <a:srgbClr val="00CC00"/>
              </a:solidFill>
              <a:latin typeface="Calibri" panose="020F0502020204030204" pitchFamily="34" charset="0"/>
              <a:ea typeface="DejaVu LGC Sans"/>
              <a:cs typeface="Calibri" panose="020F0502020204030204" pitchFamily="34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23249" y="89070"/>
            <a:ext cx="3301157" cy="3737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Evaluation de la dose absorbée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551318" y="1010448"/>
            <a:ext cx="738266" cy="842367"/>
            <a:chOff x="7272085" y="1257572"/>
            <a:chExt cx="984354" cy="1123156"/>
          </a:xfrm>
        </p:grpSpPr>
        <p:pic>
          <p:nvPicPr>
            <p:cNvPr id="201755" name="Picture 21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88489">
              <a:off x="7538889" y="1293291"/>
              <a:ext cx="252413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757" name="Picture 18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658">
              <a:off x="8010376" y="1761603"/>
              <a:ext cx="246063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758" name="Picture 21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89599">
              <a:off x="7272085" y="1593226"/>
              <a:ext cx="398626" cy="33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761" name="Picture 2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05285">
              <a:off x="7423001" y="2047353"/>
              <a:ext cx="390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766" name="Picture 16" descr="C:\Users\lama\Desktop\heart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776" y="1456803"/>
              <a:ext cx="56356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756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576" y="1685403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6483509" y="950916"/>
            <a:ext cx="806053" cy="1510903"/>
            <a:chOff x="7138839" y="1194866"/>
            <a:chExt cx="1074737" cy="2014537"/>
          </a:xfrm>
        </p:grpSpPr>
        <p:pic>
          <p:nvPicPr>
            <p:cNvPr id="201760" name="Picture 17" descr="F:\reinsFond noi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2" r="10461"/>
            <a:stretch>
              <a:fillRect/>
            </a:stretch>
          </p:blipFill>
          <p:spPr bwMode="auto">
            <a:xfrm>
              <a:off x="7138839" y="2676003"/>
              <a:ext cx="3127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765" name="ZoneTexte 30"/>
            <p:cNvSpPr txBox="1">
              <a:spLocks noChangeArrowheads="1"/>
            </p:cNvSpPr>
            <p:nvPr/>
          </p:nvSpPr>
          <p:spPr bwMode="auto">
            <a:xfrm>
              <a:off x="7680176" y="1194866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200" b="1" dirty="0">
                  <a:solidFill>
                    <a:srgbClr val="00CC00"/>
                  </a:solidFill>
                  <a:latin typeface="MS Mincho"/>
                  <a:ea typeface="MS Mincho"/>
                  <a:cs typeface="DejaVu LGC Sans"/>
                </a:rPr>
                <a:t>α</a:t>
              </a:r>
              <a:endParaRPr lang="fr-FR" altLang="fr-FR" sz="1200" b="1" dirty="0">
                <a:solidFill>
                  <a:srgbClr val="00CC00"/>
                </a:solidFill>
                <a:latin typeface="Calibri" pitchFamily="34" charset="0"/>
                <a:ea typeface="MS Mincho"/>
                <a:cs typeface="DejaVu LGC Sans"/>
              </a:endParaRPr>
            </a:p>
          </p:txBody>
        </p:sp>
        <p:sp>
          <p:nvSpPr>
            <p:cNvPr id="201767" name="ZoneTexte 74"/>
            <p:cNvSpPr txBox="1">
              <a:spLocks noChangeArrowheads="1"/>
            </p:cNvSpPr>
            <p:nvPr/>
          </p:nvSpPr>
          <p:spPr bwMode="auto">
            <a:xfrm>
              <a:off x="7375376" y="2371204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200" dirty="0">
                  <a:solidFill>
                    <a:srgbClr val="FFFFFF"/>
                  </a:solidFill>
                  <a:latin typeface="MS Mincho"/>
                  <a:ea typeface="MS Mincho"/>
                  <a:cs typeface="DejaVu LGC Sans"/>
                </a:rPr>
                <a:t>γ</a:t>
              </a:r>
              <a:endParaRPr lang="fr-FR" altLang="fr-FR" sz="1200" dirty="0">
                <a:solidFill>
                  <a:srgbClr val="FFFFFF"/>
                </a:solidFill>
                <a:latin typeface="Calibri" pitchFamily="34" charset="0"/>
                <a:ea typeface="MS Mincho"/>
                <a:cs typeface="DejaVu LGC Sans"/>
              </a:endParaRPr>
            </a:p>
          </p:txBody>
        </p:sp>
        <p:cxnSp>
          <p:nvCxnSpPr>
            <p:cNvPr id="201768" name="Connecteur droit avec flèche 75"/>
            <p:cNvCxnSpPr>
              <a:cxnSpLocks noChangeShapeType="1"/>
            </p:cNvCxnSpPr>
            <p:nvPr/>
          </p:nvCxnSpPr>
          <p:spPr bwMode="auto">
            <a:xfrm rot="16200000" flipH="1">
              <a:off x="7726214" y="2036241"/>
              <a:ext cx="304800" cy="60325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1769" name="ZoneTexte 79"/>
            <p:cNvSpPr txBox="1">
              <a:spLocks noChangeArrowheads="1"/>
            </p:cNvSpPr>
            <p:nvPr/>
          </p:nvSpPr>
          <p:spPr bwMode="auto">
            <a:xfrm>
              <a:off x="7756376" y="2109267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200" b="1" dirty="0">
                  <a:solidFill>
                    <a:srgbClr val="00B0F0"/>
                  </a:solidFill>
                  <a:latin typeface="MS Mincho"/>
                  <a:ea typeface="MS Mincho"/>
                  <a:cs typeface="DejaVu LGC Sans"/>
                </a:rPr>
                <a:t>β</a:t>
              </a:r>
              <a:endParaRPr lang="fr-FR" altLang="fr-FR" sz="1200" b="1" dirty="0">
                <a:solidFill>
                  <a:srgbClr val="00B0F0"/>
                </a:solidFill>
                <a:latin typeface="Calibri" pitchFamily="34" charset="0"/>
                <a:ea typeface="MS Mincho"/>
                <a:cs typeface="DejaVu LGC Sans"/>
              </a:endParaRPr>
            </a:p>
          </p:txBody>
        </p:sp>
        <p:cxnSp>
          <p:nvCxnSpPr>
            <p:cNvPr id="201771" name="Connecteur droit avec flèche 38"/>
            <p:cNvCxnSpPr>
              <a:cxnSpLocks noChangeShapeType="1"/>
            </p:cNvCxnSpPr>
            <p:nvPr/>
          </p:nvCxnSpPr>
          <p:spPr bwMode="auto">
            <a:xfrm flipH="1">
              <a:off x="7296001" y="1761603"/>
              <a:ext cx="536575" cy="914401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59" name="Connecteur droit avec flèche 78"/>
            <p:cNvCxnSpPr>
              <a:cxnSpLocks noChangeShapeType="1"/>
              <a:endCxn id="201766" idx="0"/>
            </p:cNvCxnSpPr>
            <p:nvPr/>
          </p:nvCxnSpPr>
          <p:spPr bwMode="auto">
            <a:xfrm flipV="1">
              <a:off x="7733482" y="1546495"/>
              <a:ext cx="15875" cy="228600"/>
            </a:xfrm>
            <a:prstGeom prst="straightConnector1">
              <a:avLst/>
            </a:prstGeom>
            <a:noFill/>
            <a:ln w="25400" algn="ctr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e 3"/>
          <p:cNvGrpSpPr/>
          <p:nvPr/>
        </p:nvGrpSpPr>
        <p:grpSpPr>
          <a:xfrm>
            <a:off x="6378717" y="1078655"/>
            <a:ext cx="617934" cy="514350"/>
            <a:chOff x="7008664" y="1456803"/>
            <a:chExt cx="823912" cy="685800"/>
          </a:xfrm>
        </p:grpSpPr>
        <p:pic>
          <p:nvPicPr>
            <p:cNvPr id="201763" name="Picture 100" descr="poumons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9" t="1091" b="8078"/>
            <a:stretch>
              <a:fillRect/>
            </a:stretch>
          </p:blipFill>
          <p:spPr bwMode="auto">
            <a:xfrm>
              <a:off x="7008664" y="1456803"/>
              <a:ext cx="4429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1770" name="Connecteur droit avec flèche 38"/>
            <p:cNvCxnSpPr>
              <a:cxnSpLocks noChangeShapeType="1"/>
            </p:cNvCxnSpPr>
            <p:nvPr/>
          </p:nvCxnSpPr>
          <p:spPr bwMode="auto">
            <a:xfrm flipV="1">
              <a:off x="7451576" y="1761603"/>
              <a:ext cx="381000" cy="381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138229" y="2920865"/>
                <a:ext cx="2412712" cy="684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29" y="2920865"/>
                <a:ext cx="2412712" cy="6842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 36">
            <a:extLst>
              <a:ext uri="{FF2B5EF4-FFF2-40B4-BE49-F238E27FC236}">
                <a16:creationId xmlns:a16="http://schemas.microsoft.com/office/drawing/2014/main" id="{FFE9FDEB-2486-4372-B5CB-3504A90254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6101" y="22749"/>
            <a:ext cx="957435" cy="11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4270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960" y="87099"/>
            <a:ext cx="3055655" cy="351012"/>
          </a:xfrm>
        </p:spPr>
        <p:txBody>
          <a:bodyPr/>
          <a:lstStyle/>
          <a:p>
            <a:r>
              <a:rPr lang="fr-FR" altLang="en-US" kern="1200" dirty="0"/>
              <a:t>Evaluation de la dose efficace</a:t>
            </a:r>
          </a:p>
        </p:txBody>
      </p:sp>
      <p:graphicFrame>
        <p:nvGraphicFramePr>
          <p:cNvPr id="434179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4180204"/>
              </p:ext>
            </p:extLst>
          </p:nvPr>
        </p:nvGraphicFramePr>
        <p:xfrm>
          <a:off x="318726" y="551795"/>
          <a:ext cx="3111103" cy="3596879"/>
        </p:xfrm>
        <a:graphic>
          <a:graphicData uri="http://schemas.openxmlformats.org/drawingml/2006/table">
            <a:tbl>
              <a:tblPr/>
              <a:tblGrid>
                <a:gridCol w="208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679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rayonnement	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lang="fr-FR" alt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fr-FR" altLang="en-US" sz="14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31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photons	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31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électrons et muons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31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protons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8738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particules </a:t>
                      </a: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, fragments de fission, noyaux lourds</a:t>
                      </a: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57263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769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neutrons</a:t>
                      </a: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57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fr-F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34213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77" y="2582923"/>
            <a:ext cx="1782365" cy="14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3">
            <a:extLst>
              <a:ext uri="{FF2B5EF4-FFF2-40B4-BE49-F238E27FC236}">
                <a16:creationId xmlns:a16="http://schemas.microsoft.com/office/drawing/2014/main" id="{73C8D4F1-E009-4374-B286-0F6302DFC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81396"/>
              </p:ext>
            </p:extLst>
          </p:nvPr>
        </p:nvGraphicFramePr>
        <p:xfrm>
          <a:off x="3643268" y="87099"/>
          <a:ext cx="3111103" cy="4067056"/>
        </p:xfrm>
        <a:graphic>
          <a:graphicData uri="http://schemas.openxmlformats.org/drawingml/2006/table">
            <a:tbl>
              <a:tblPr/>
              <a:tblGrid>
                <a:gridCol w="155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764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organe ou tissu	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lang="fr-FR" altLang="en-US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fr-FR" altLang="en-US" sz="14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kumimoji="0" lang="fr-FR" altLang="en-US" sz="1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moelle rouge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colon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poumon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estomac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sein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“le reste”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gonades	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vessie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œsophage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thyroïde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peau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glandes salivaires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cerveau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172"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endoste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7263" eaLnBrk="0" hangingPunct="0">
                        <a:lnSpc>
                          <a:spcPts val="2400"/>
                        </a:lnSpc>
                        <a:spcBef>
                          <a:spcPct val="100000"/>
                        </a:spcBef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381000" defTabSz="957263" eaLnBrk="0" hangingPunct="0">
                        <a:lnSpc>
                          <a:spcPts val="2400"/>
                        </a:lnSpc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762000" defTabSz="957263" eaLnBrk="0" hangingPunct="0">
                        <a:lnSpc>
                          <a:spcPts val="2400"/>
                        </a:lnSpc>
                        <a:buSzPct val="9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136650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1495425" defTabSz="957263" eaLnBrk="0" hangingPunct="0">
                        <a:lnSpc>
                          <a:spcPts val="2400"/>
                        </a:lnSpc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19526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4098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28670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324225" defTabSz="957263" eaLnBrk="0" fontAlgn="base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57263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Rectangle 84">
            <a:extLst>
              <a:ext uri="{FF2B5EF4-FFF2-40B4-BE49-F238E27FC236}">
                <a16:creationId xmlns:a16="http://schemas.microsoft.com/office/drawing/2014/main" id="{FC5D2EFC-333A-468D-935F-C118B7ADB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262" y="4197390"/>
            <a:ext cx="544881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“le reste” = surrénales, nez-gorge, vésicule biliaire, cœur, reins, ganglions lymphatiques, muscle, muqueuse buccale, pancréas, prostate/utérus, intestin grêle, rate, thymus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6A63AF-5994-4464-8C2B-F781AF0A75D4}"/>
                  </a:ext>
                </a:extLst>
              </p:cNvPr>
              <p:cNvSpPr/>
              <p:nvPr/>
            </p:nvSpPr>
            <p:spPr>
              <a:xfrm>
                <a:off x="5386454" y="465388"/>
                <a:ext cx="1367917" cy="614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14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r>
                        <a:rPr lang="fr-FR" sz="14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6A63AF-5994-4464-8C2B-F781AF0A7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54" y="465388"/>
                <a:ext cx="1367917" cy="614014"/>
              </a:xfrm>
              <a:prstGeom prst="rect">
                <a:avLst/>
              </a:prstGeom>
              <a:blipFill>
                <a:blip r:embed="rId5"/>
                <a:stretch>
                  <a:fillRect l="-29464" t="-115842" r="-33482" b="-166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6DFAC443-C6CD-4B47-948B-E0BA339B9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762"/>
              </p:ext>
            </p:extLst>
          </p:nvPr>
        </p:nvGraphicFramePr>
        <p:xfrm>
          <a:off x="6718472" y="1237605"/>
          <a:ext cx="1531074" cy="47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6" imgW="1015559" imgH="317362" progId="Equation.3">
                  <p:embed/>
                </p:oleObj>
              </mc:Choice>
              <mc:Fallback>
                <p:oleObj name="Equation" r:id="rId6" imgW="1015559" imgH="317362" progId="Equation.3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472" y="1237605"/>
                        <a:ext cx="1531074" cy="472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316C711-8568-4930-B96A-9C22F2DE65A2}"/>
                  </a:ext>
                </a:extLst>
              </p:cNvPr>
              <p:cNvSpPr txBox="1"/>
              <p:nvPr/>
            </p:nvSpPr>
            <p:spPr>
              <a:xfrm>
                <a:off x="6949145" y="2194401"/>
                <a:ext cx="1839959" cy="581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15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p>
                                  </m:sSubSup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316C711-8568-4930-B96A-9C22F2DE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145" y="2194401"/>
                <a:ext cx="1839959" cy="5819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56">
            <a:extLst>
              <a:ext uri="{FF2B5EF4-FFF2-40B4-BE49-F238E27FC236}">
                <a16:creationId xmlns:a16="http://schemas.microsoft.com/office/drawing/2014/main" id="{7EC6998B-2462-48C0-AADD-2F134FCD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26" y="2761106"/>
            <a:ext cx="151344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050" i="1" dirty="0">
                <a:latin typeface="Trebuchet MS" pitchFamily="34" charset="0"/>
              </a:rPr>
              <a:t>F: femme, H: homme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68A98529-E1F0-4DD6-9FD0-8FE5BC0CB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96" y="859251"/>
            <a:ext cx="1473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7263">
              <a:buClr>
                <a:schemeClr val="tx2"/>
              </a:buClr>
              <a:buSzPct val="75000"/>
            </a:pPr>
            <a:r>
              <a:rPr lang="fr-FR" altLang="fr-FR" sz="1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équivalente</a:t>
            </a:r>
          </a:p>
        </p:txBody>
      </p:sp>
      <p:sp>
        <p:nvSpPr>
          <p:cNvPr id="15" name="Rectangle 56">
            <a:extLst>
              <a:ext uri="{FF2B5EF4-FFF2-40B4-BE49-F238E27FC236}">
                <a16:creationId xmlns:a16="http://schemas.microsoft.com/office/drawing/2014/main" id="{EAC6176E-BC52-4B22-A868-499E4425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202" y="1865006"/>
            <a:ext cx="1169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7263">
              <a:buClr>
                <a:schemeClr val="tx2"/>
              </a:buClr>
              <a:buSzPct val="75000"/>
            </a:pPr>
            <a:r>
              <a:rPr lang="fr-FR" altLang="fr-FR" sz="1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efficace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31B4E6D-9DA8-4024-9904-BE7026169D84}"/>
                  </a:ext>
                </a:extLst>
              </p:cNvPr>
              <p:cNvSpPr txBox="1"/>
              <p:nvPr/>
            </p:nvSpPr>
            <p:spPr>
              <a:xfrm>
                <a:off x="6920398" y="3462560"/>
                <a:ext cx="2147834" cy="61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1500" i="1">
                          <a:latin typeface="Cambria Math" panose="02040503050406030204" pitchFamily="18" charset="0"/>
                        </a:rPr>
                        <m:t>(50)=</m:t>
                      </m:r>
                      <m:nary>
                        <m:nary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5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r-FR" sz="1500" i="1">
                              <a:latin typeface="Cambria Math"/>
                            </a:rPr>
                            <m:t>50 </m:t>
                          </m:r>
                          <m:r>
                            <a:rPr lang="fr-FR" sz="1500" i="1">
                              <a:latin typeface="Cambria Math"/>
                            </a:rPr>
                            <m:t>𝑎𝑛𝑠</m:t>
                          </m:r>
                        </m:sup>
                        <m:e>
                          <m:r>
                            <a:rPr lang="fr-FR" sz="1500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5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31B4E6D-9DA8-4024-9904-BE702616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98" y="3462560"/>
                <a:ext cx="2147834" cy="6145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6">
            <a:extLst>
              <a:ext uri="{FF2B5EF4-FFF2-40B4-BE49-F238E27FC236}">
                <a16:creationId xmlns:a16="http://schemas.microsoft.com/office/drawing/2014/main" id="{DC8191E4-CD0B-4582-8ED1-F1BC8ABD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520" y="3126502"/>
            <a:ext cx="2114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57263">
              <a:buClr>
                <a:schemeClr val="tx2"/>
              </a:buClr>
              <a:buSzPct val="75000"/>
            </a:pPr>
            <a:r>
              <a:rPr lang="fr-FR" altLang="fr-FR" sz="1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efficace engagée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9DAEBA4-E20F-4E22-A1DD-3D8985EA3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8578" y="11686"/>
            <a:ext cx="1065422" cy="12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91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8667" y="1063848"/>
            <a:ext cx="282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efficace engagée (Sv) =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3456" y="1796372"/>
            <a:ext cx="8725076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2160" indent="-132160">
              <a:spcBef>
                <a:spcPts val="30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 de dose, aussi noté DPUI ou h(g) </a:t>
            </a:r>
          </a:p>
          <a:p>
            <a:pPr marL="132160" indent="-132160">
              <a:spcBef>
                <a:spcPts val="30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 :</a:t>
            </a: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radionucléide,</a:t>
            </a: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voie d’incorporation (inhalation, ingestion, injection)</a:t>
            </a: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forme physico-chimique (DAMA, type d’absorption)</a:t>
            </a: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l’âge de la personne exposée (adulte, enfants)</a:t>
            </a:r>
          </a:p>
          <a:p>
            <a:pPr marL="132160" indent="-132160">
              <a:spcBef>
                <a:spcPts val="30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 complètement en compte l’exposition interne : irradiation totale due à l’activité entrée dans le corps humain.</a:t>
            </a:r>
          </a:p>
          <a:p>
            <a:pPr marL="132160" indent="-132160">
              <a:spcBef>
                <a:spcPts val="30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prend pas du tout en compte l’exposition externe : irradiation externe par l’activité présente dans l’air ambiant, dépôt sur la peau. </a:t>
            </a:r>
          </a:p>
          <a:p>
            <a:pPr marL="132160" indent="-132160">
              <a:spcBef>
                <a:spcPts val="30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 en compte tous les descendants radioactifs formés à l’intérieur du corps humain.</a:t>
            </a:r>
          </a:p>
          <a:p>
            <a:pPr marL="132160" indent="-132160">
              <a:spcBef>
                <a:spcPts val="30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prend en compte aucun descendant radioactif formé à l’extérieur du corps humain : un coefficient de dose interne correspond à un seul radionucléide.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cteur droit avec flèche 9"/>
          <p:cNvCxnSpPr>
            <a:cxnSpLocks/>
          </p:cNvCxnSpPr>
          <p:nvPr/>
        </p:nvCxnSpPr>
        <p:spPr>
          <a:xfrm flipV="1">
            <a:off x="4070127" y="1588748"/>
            <a:ext cx="524362" cy="632832"/>
          </a:xfrm>
          <a:prstGeom prst="straightConnector1">
            <a:avLst/>
          </a:prstGeom>
          <a:ln w="44450">
            <a:solidFill>
              <a:srgbClr val="CC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249277" y="963821"/>
            <a:ext cx="3160750" cy="523220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efficace engagée pour une activité incorporée de 1 Bq (Sv·Bq</a:t>
            </a:r>
            <a:r>
              <a:rPr lang="fr-FR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17917" y="963821"/>
            <a:ext cx="138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incorporée (Bq)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08951" y="145948"/>
            <a:ext cx="3894678" cy="434322"/>
          </a:xfrm>
        </p:spPr>
        <p:txBody>
          <a:bodyPr/>
          <a:lstStyle/>
          <a:p>
            <a:r>
              <a:rPr lang="fr-FR" dirty="0"/>
              <a:t>Coefficients de dose par incorporation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43090" y="1014966"/>
            <a:ext cx="18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95031" y="554337"/>
            <a:ext cx="5253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ì"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convertir une activité incorporée en dose efficace engagée</a:t>
            </a:r>
          </a:p>
        </p:txBody>
      </p:sp>
    </p:spTree>
    <p:extLst>
      <p:ext uri="{BB962C8B-B14F-4D97-AF65-F5344CB8AC3E}">
        <p14:creationId xmlns:p14="http://schemas.microsoft.com/office/powerpoint/2010/main" val="262672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7"/>
          <p:cNvSpPr txBox="1">
            <a:spLocks/>
          </p:cNvSpPr>
          <p:nvPr/>
        </p:nvSpPr>
        <p:spPr>
          <a:xfrm>
            <a:off x="176008" y="153594"/>
            <a:ext cx="3130841" cy="3935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Arrêté du 1</a:t>
            </a:r>
            <a:r>
              <a:rPr lang="fr-FR" altLang="fr-FR" sz="1800" b="1" baseline="30000" dirty="0">
                <a:solidFill>
                  <a:schemeClr val="accent1"/>
                </a:solidFill>
                <a:latin typeface="Calibri" panose="020F0502020204030204" pitchFamily="34" charset="0"/>
              </a:rPr>
              <a:t>er</a:t>
            </a:r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 septembre 2003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2203872" y="20370"/>
            <a:ext cx="5766793" cy="36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5" y="597793"/>
            <a:ext cx="6343425" cy="404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-3755" y="3360627"/>
            <a:ext cx="410160" cy="199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77830" y="3638765"/>
            <a:ext cx="11689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n-lt"/>
              </a:rPr>
              <a:t>radionucléide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425850" y="3497062"/>
            <a:ext cx="152126" cy="161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1704864" y="3490301"/>
            <a:ext cx="410160" cy="199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560574" y="3825801"/>
            <a:ext cx="14815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n-lt"/>
              </a:rPr>
              <a:t>type d’absorption pulmonaire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2119994" y="3624019"/>
            <a:ext cx="152126" cy="161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596321" y="3456897"/>
            <a:ext cx="497402" cy="266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708099" y="3939102"/>
            <a:ext cx="16760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n-lt"/>
              </a:rPr>
              <a:t>coefficient de dose (Sv/Bq inhalé) pour un DAMA = 1 µm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4052574" y="3704558"/>
            <a:ext cx="185356" cy="2082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4326318" y="3456897"/>
            <a:ext cx="497402" cy="266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218613" y="3939102"/>
            <a:ext cx="1617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n-lt"/>
              </a:rPr>
              <a:t>coefficient de dose (Sv/Bq inhalé) pour un DAMA = 5 µm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4822541" y="3658140"/>
            <a:ext cx="561629" cy="280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4920523" y="3321951"/>
            <a:ext cx="497402" cy="266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575019" y="2921508"/>
            <a:ext cx="3097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fr-FR" sz="1200" b="1" i="1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fr-FR" sz="1200" b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4820707" y="3123935"/>
            <a:ext cx="203417" cy="192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5585036" y="3313221"/>
            <a:ext cx="497402" cy="266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544851" y="2562920"/>
            <a:ext cx="16996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+mn-lt"/>
              </a:rPr>
              <a:t>coefficient de dose (Sv/Bq ingéré)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5833737" y="3048465"/>
            <a:ext cx="220924" cy="259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>
            <a:extLst>
              <a:ext uri="{FF2B5EF4-FFF2-40B4-BE49-F238E27FC236}">
                <a16:creationId xmlns:a16="http://schemas.microsoft.com/office/drawing/2014/main" id="{E6169261-2317-44D5-83F6-3D6F03259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661" y="243708"/>
            <a:ext cx="3052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ì"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Correspondance entre tranches d’âge et individus de référence </a:t>
            </a:r>
          </a:p>
        </p:txBody>
      </p: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F6C883FB-7E65-4CD8-B31B-24ABC403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4312"/>
              </p:ext>
            </p:extLst>
          </p:nvPr>
        </p:nvGraphicFramePr>
        <p:xfrm>
          <a:off x="6339670" y="778729"/>
          <a:ext cx="2767055" cy="176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âge</a:t>
                      </a:r>
                      <a:r>
                        <a:rPr lang="fr-FR" sz="1000" baseline="0" dirty="0"/>
                        <a:t> de référence (CIPR)</a:t>
                      </a:r>
                      <a:endParaRPr lang="fr-F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classe d’âge (arrêté)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3 mois (nourrisson)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 ≤ 1 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1 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1 - 2 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5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 – 7 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10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7 – 12 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15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 – 17 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58">
                <a:tc>
                  <a:txBody>
                    <a:bodyPr/>
                    <a:lstStyle/>
                    <a:p>
                      <a:r>
                        <a:rPr lang="fr-FR" sz="1000" dirty="0"/>
                        <a:t>adulte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&gt; 17 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1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7134" y="277859"/>
            <a:ext cx="3475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2160" indent="-132160">
              <a:spcBef>
                <a:spcPts val="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choisir le radionucléide</a:t>
            </a:r>
          </a:p>
          <a:p>
            <a:pPr marL="132160" indent="-132160">
              <a:spcBef>
                <a:spcPts val="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choisir le sujet exposé : travailleur adulte ou membre du public et tranche d’âge</a:t>
            </a:r>
          </a:p>
          <a:p>
            <a:pPr marL="132160" indent="-132160">
              <a:spcBef>
                <a:spcPts val="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choisir la voie d’incorporation : inhalation ou ingestion</a:t>
            </a: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-349" y="789"/>
            <a:ext cx="5564774" cy="434322"/>
          </a:xfrm>
        </p:spPr>
        <p:txBody>
          <a:bodyPr/>
          <a:lstStyle/>
          <a:p>
            <a:r>
              <a:rPr lang="fr-FR" dirty="0"/>
              <a:t>Choisir le bon coefficient de dose interne dans l’arrêté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C60EBB-53BA-4478-B5DB-089C4D280DB8}"/>
              </a:ext>
            </a:extLst>
          </p:cNvPr>
          <p:cNvSpPr txBox="1"/>
          <p:nvPr/>
        </p:nvSpPr>
        <p:spPr>
          <a:xfrm>
            <a:off x="-349" y="1801423"/>
            <a:ext cx="4816191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2160" indent="-132160">
              <a:lnSpc>
                <a:spcPts val="1800"/>
              </a:lnSpc>
              <a:spcBef>
                <a:spcPts val="135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Incorporation par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ingestion</a:t>
            </a: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n’existe qu’une valeur de </a:t>
            </a:r>
            <a:r>
              <a:rPr lang="fr-FR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14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classe d’âge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la valeur de coefficient de dose dans le tableau 1.1</a:t>
            </a:r>
          </a:p>
          <a:p>
            <a:pPr marL="132160" indent="-132160">
              <a:lnSpc>
                <a:spcPts val="1800"/>
              </a:lnSpc>
              <a:spcBef>
                <a:spcPts val="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Incorporation par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inhalation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la forme physique aérosol ou vapeur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vapeur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prendre la valeur de coefficient de dose dans le tableau 2.1 suivant sa forme chimique.  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aérosol,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DAMA est de 1 µm.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le type d’absorption pulmonaire de l’aérosol (F, M, S) suivant sa forme chimique. En l’absence d’information spécifique, choisir le type par défaut, s’il existe, dans le tableau 1.3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sinon, choisir le type d’absorption suivant les indications du tableau 3.3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la valeur de coefficient de dose dans le tableau 1.2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D491613-E378-41A3-B40A-FE3E5CA8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8" y="1570591"/>
            <a:ext cx="2616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ì"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membres du public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2B0B49-0DF3-464A-B7F0-D0A77A1960BA}"/>
              </a:ext>
            </a:extLst>
          </p:cNvPr>
          <p:cNvSpPr txBox="1"/>
          <p:nvPr/>
        </p:nvSpPr>
        <p:spPr>
          <a:xfrm>
            <a:off x="4653280" y="508762"/>
            <a:ext cx="4490720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2160" indent="-132160">
              <a:lnSpc>
                <a:spcPts val="1800"/>
              </a:lnSpc>
              <a:spcBef>
                <a:spcPts val="135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Incorporation par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ingestion</a:t>
            </a: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la valeur de </a:t>
            </a:r>
            <a:r>
              <a:rPr lang="fr-FR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14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suivant la forme chimique dans le tableau 3.2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la valeur de coefficient de dose dans le tableau 3.1</a:t>
            </a:r>
          </a:p>
          <a:p>
            <a:pPr marL="132160" indent="-132160">
              <a:lnSpc>
                <a:spcPts val="1800"/>
              </a:lnSpc>
              <a:spcBef>
                <a:spcPts val="0"/>
              </a:spcBef>
              <a:buClr>
                <a:srgbClr val="5793C9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Incorporation par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inhalation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la forme physique aérosol ou vapeur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vapeur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prendre la valeur de coefficient de dose dans le tableau 2.1 suivant sa forme chimique.  NB: pour de l’iode sous forme gazeuse non spécifiée, les paramètre de l’iode élémentaire I</a:t>
            </a:r>
            <a:r>
              <a:rPr lang="fr-FR" sz="14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sont recommandés par la publication CIPR 71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aérosol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DAMA connu, choisir la valeur la plus proche entre 1 et 5 µm.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aérosol de DAMA inconnu, choisir 5 µm pour le travailleur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le type d’absorption pulmonaire de l’aérosol (F, M, S) dans le tableau 3.3, en fonction de sa forme chimique</a:t>
            </a:r>
          </a:p>
          <a:p>
            <a:pPr marL="214347" indent="-214313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la valeur de coefficient de dose dans le tableau 3.1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7370F3E-ADC7-4783-9675-1EE40F1C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530" y="239032"/>
            <a:ext cx="2022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ì"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travailleurs</a:t>
            </a:r>
          </a:p>
        </p:txBody>
      </p:sp>
    </p:spTree>
    <p:extLst>
      <p:ext uri="{BB962C8B-B14F-4D97-AF65-F5344CB8AC3E}">
        <p14:creationId xmlns:p14="http://schemas.microsoft.com/office/powerpoint/2010/main" val="1194533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>
            <a:extLst>
              <a:ext uri="{FF2B5EF4-FFF2-40B4-BE49-F238E27FC236}">
                <a16:creationId xmlns:a16="http://schemas.microsoft.com/office/drawing/2014/main" id="{A4FD5F85-509D-4B0F-9374-FDAC4A96E6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588" y="158704"/>
            <a:ext cx="4980982" cy="416085"/>
          </a:xfrm>
        </p:spPr>
        <p:txBody>
          <a:bodyPr>
            <a:normAutofit fontScale="90000"/>
          </a:bodyPr>
          <a:lstStyle/>
          <a:p>
            <a:r>
              <a:rPr lang="fr-FR" dirty="0"/>
              <a:t>Sources des coefficients de dose réglementaires en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B9E876-2F2E-41CE-A0B1-9D062249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1" y="574789"/>
            <a:ext cx="1174256" cy="16839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72DEAD-8744-4BD7-AC66-85A62E95F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" y="2383067"/>
            <a:ext cx="1174027" cy="17038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E1FB41-1E4E-4AB3-AD4F-4D1F3A18A48C}"/>
              </a:ext>
            </a:extLst>
          </p:cNvPr>
          <p:cNvSpPr/>
          <p:nvPr/>
        </p:nvSpPr>
        <p:spPr>
          <a:xfrm>
            <a:off x="1226048" y="699135"/>
            <a:ext cx="21299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</a:t>
            </a:r>
            <a:r>
              <a:rPr lang="en-US" sz="1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travailleurs</a:t>
            </a: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 30 et annexes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(1979, 1980, 1981, 1988) </a:t>
            </a:r>
          </a:p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 68 et 78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(1994, 1997) </a:t>
            </a:r>
          </a:p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 119 (2012)</a:t>
            </a: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4CCA14-ED97-4567-9C27-EBCBF29BDCD0}"/>
              </a:ext>
            </a:extLst>
          </p:cNvPr>
          <p:cNvSpPr/>
          <p:nvPr/>
        </p:nvSpPr>
        <p:spPr>
          <a:xfrm>
            <a:off x="1233923" y="2757928"/>
            <a:ext cx="2238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</a:t>
            </a:r>
            <a:r>
              <a:rPr lang="en-US" sz="1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membres</a:t>
            </a: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public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 56, 67, 69, 71 et 72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(1989, 1993, 1995)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 88 et 95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(2001,2004)</a:t>
            </a:r>
          </a:p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 119 (2012)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993627-29FE-4B77-BFE4-DCD3F8944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774" y="526637"/>
            <a:ext cx="5619205" cy="429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E1CE36DC-EDD6-488F-AD9D-2A475D74E2A9}"/>
              </a:ext>
            </a:extLst>
          </p:cNvPr>
          <p:cNvSpPr txBox="1">
            <a:spLocks/>
          </p:cNvSpPr>
          <p:nvPr/>
        </p:nvSpPr>
        <p:spPr>
          <a:xfrm>
            <a:off x="245660" y="218178"/>
            <a:ext cx="2654490" cy="3935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Améliorations récentes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CC558B-5561-40D0-8CE3-0475BA5F3964}"/>
              </a:ext>
            </a:extLst>
          </p:cNvPr>
          <p:cNvSpPr txBox="1">
            <a:spLocks noChangeArrowheads="1"/>
          </p:cNvSpPr>
          <p:nvPr/>
        </p:nvSpPr>
        <p:spPr>
          <a:xfrm>
            <a:off x="1141555" y="812616"/>
            <a:ext cx="7504302" cy="3295360"/>
          </a:xfrm>
          <a:prstGeom prst="rect">
            <a:avLst/>
          </a:prstGeom>
        </p:spPr>
        <p:txBody>
          <a:bodyPr/>
          <a:lstStyle>
            <a:lvl1pPr marL="132160" indent="-132160" algn="l" rtl="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354" indent="-13216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798910" indent="-125016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104900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410891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7537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6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5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4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Modèle respiratoire révisé : rétention pulmonaire à long terme, 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absorption plus détaillée,</a:t>
            </a: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fraction attachée (ex. Pb, Pu)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Modèle gastrointestinal 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modèle alimentaire : dosimétrie </a:t>
            </a:r>
            <a:r>
              <a:rPr lang="el-G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plus réaliste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Modèles systémiques plus 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réalistes pour la plupart des éléments (ex. C, Cs, Rn, chaines de décroissance)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Base de données nucléaire mise à jour : plus de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radioisotopes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Fantômes stylisés 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fantômes </a:t>
            </a:r>
            <a:r>
              <a:rPr lang="fr-FR" altLang="fr-FR" sz="1400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voxélisés</a:t>
            </a: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dosimétrie </a:t>
            </a:r>
            <a:r>
              <a:rPr lang="el-G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γ) plus réaliste (ex. vessie), modèles homme et femme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Dosimétrie du squelette plus réaliste : répartition de dose moëlle hématopoïétique/endoste améliorée</a:t>
            </a:r>
          </a:p>
          <a:p>
            <a:pPr marL="132160" lvl="1">
              <a:spcBef>
                <a:spcPts val="6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Nouvelles valeurs de </a:t>
            </a:r>
            <a:r>
              <a:rPr lang="fr-FR" altLang="fr-FR" sz="1400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</a:t>
            </a:r>
            <a:r>
              <a:rPr lang="fr-FR" altLang="fr-FR" sz="1400" kern="0" baseline="-250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  <a:r>
              <a:rPr lang="fr-FR" alt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fr-FR" altLang="fr-FR" sz="1400" kern="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</a:t>
            </a:r>
            <a:r>
              <a:rPr lang="fr-FR" altLang="fr-FR" sz="1400" kern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fr-FR" altLang="fr-FR" sz="1400" kern="0" baseline="-250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61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E1CE36DC-EDD6-488F-AD9D-2A475D74E2A9}"/>
              </a:ext>
            </a:extLst>
          </p:cNvPr>
          <p:cNvSpPr txBox="1">
            <a:spLocks/>
          </p:cNvSpPr>
          <p:nvPr/>
        </p:nvSpPr>
        <p:spPr>
          <a:xfrm>
            <a:off x="164103" y="156764"/>
            <a:ext cx="5356415" cy="39358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Révision des coefficients de dose pour les travailleurs</a:t>
            </a: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9C024E17-0D1D-4E88-99C2-22FFC359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1" y="2434109"/>
            <a:ext cx="4629781" cy="200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85750" lvl="1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Série de publications CIPR </a:t>
            </a:r>
            <a:r>
              <a:rPr lang="fr-FR" altLang="fr-FR" sz="1400" kern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Occupationnal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fr-FR" altLang="fr-FR" sz="1400" kern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Intakes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</a:t>
            </a:r>
            <a:r>
              <a:rPr lang="fr-FR" altLang="fr-FR" sz="1400" kern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Radionuclides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(OIR) intègre toutes ces nouveautés</a:t>
            </a:r>
          </a:p>
          <a:p>
            <a:pPr marL="285750" lvl="1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volumes de 2015 à 2022 : Publications 130 (Part 1 = modèles génériques), 134 (Part 2 = H, C, P, S, Ca, Fe, Co, Zn, Sr, Y, Zr, Nb, Mo, Tc), 137 (Part 3 = Ru, Sb, Te, I, Cs, Ba, Ir, Pb, Bi, Po, Rn, Ra, Th, U) , 141 (Part 4 = lanthanides et actinides), 151 (Part 5 = F, Na, Mg, K, Mn, Ni, Se, Ag et la plupart des autres)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AF3680F-01B6-4729-B4D5-25E9EC42E5E0}"/>
              </a:ext>
            </a:extLst>
          </p:cNvPr>
          <p:cNvGrpSpPr/>
          <p:nvPr/>
        </p:nvGrpSpPr>
        <p:grpSpPr>
          <a:xfrm>
            <a:off x="118646" y="771113"/>
            <a:ext cx="4675239" cy="1401095"/>
            <a:chOff x="119517" y="2450628"/>
            <a:chExt cx="4542319" cy="1341306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E6A858B0-0564-45D2-B2D4-7CD1EC9B6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17" y="2471709"/>
              <a:ext cx="906737" cy="132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676031-1DF4-4542-951E-525F71D64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15" y="2470359"/>
              <a:ext cx="906738" cy="131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D23A2E9-A7CF-4CD6-9C75-4605311CB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191" y="2465373"/>
              <a:ext cx="912850" cy="132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957B6A8-FF20-4827-9EA6-9BC6EFB4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3291" y="2470359"/>
              <a:ext cx="859990" cy="1255640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6155E99-5BF1-4B42-9B0C-A2131577D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846" y="2450628"/>
              <a:ext cx="859990" cy="1275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8921F1E1-F674-450C-B281-0B196889C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743" y="771113"/>
            <a:ext cx="4275257" cy="32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624123"/>
              </p:ext>
            </p:extLst>
          </p:nvPr>
        </p:nvGraphicFramePr>
        <p:xfrm>
          <a:off x="184186" y="900415"/>
          <a:ext cx="8782833" cy="36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1CDC8C12-A92F-4A26-991C-B852E3DE5D26}"/>
              </a:ext>
            </a:extLst>
          </p:cNvPr>
          <p:cNvSpPr txBox="1">
            <a:spLocks/>
          </p:cNvSpPr>
          <p:nvPr/>
        </p:nvSpPr>
        <p:spPr>
          <a:xfrm>
            <a:off x="184186" y="164943"/>
            <a:ext cx="7526799" cy="3431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Comparaison des coefficients de dose entre publications CIPR 68 et 134</a:t>
            </a:r>
          </a:p>
        </p:txBody>
      </p:sp>
    </p:spTree>
    <p:extLst>
      <p:ext uri="{BB962C8B-B14F-4D97-AF65-F5344CB8AC3E}">
        <p14:creationId xmlns:p14="http://schemas.microsoft.com/office/powerpoint/2010/main" val="329096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252940" y="609522"/>
            <a:ext cx="8281460" cy="101729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500"/>
              </a:lnSpc>
              <a:spcBef>
                <a:spcPts val="900"/>
              </a:spcBef>
              <a:defRPr/>
            </a:pPr>
            <a:r>
              <a:rPr lang="fr-FR" altLang="en-US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Ils décrivent la distribution dans le corps et l’épuration des substances radioactives au cours du temps.</a:t>
            </a:r>
          </a:p>
          <a:p>
            <a:pPr>
              <a:lnSpc>
                <a:spcPts val="1500"/>
              </a:lnSpc>
              <a:spcBef>
                <a:spcPts val="900"/>
              </a:spcBef>
              <a:defRPr/>
            </a:pPr>
            <a:r>
              <a:rPr lang="fr-FR" altLang="en-US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Ils indiquent quels tissus sont irradiés et pendant combien de temps</a:t>
            </a:r>
          </a:p>
          <a:p>
            <a:pPr>
              <a:lnSpc>
                <a:spcPts val="1500"/>
              </a:lnSpc>
              <a:spcBef>
                <a:spcPts val="900"/>
              </a:spcBef>
              <a:defRPr/>
            </a:pPr>
            <a:r>
              <a:rPr lang="fr-FR" altLang="fr-FR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Ils prédisent la rétention dans les organes, l’excrétion urinaire et fécale et le nombre total de désintégrations.</a:t>
            </a:r>
            <a:endParaRPr lang="fr-FR" altLang="en-US" sz="11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8"/>
          <p:cNvSpPr txBox="1">
            <a:spLocks noChangeArrowheads="1"/>
          </p:cNvSpPr>
          <p:nvPr/>
        </p:nvSpPr>
        <p:spPr bwMode="auto">
          <a:xfrm>
            <a:off x="252940" y="184406"/>
            <a:ext cx="5247102" cy="4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dirty="0"/>
              <a:t>Modèles biocinétiques</a:t>
            </a:r>
          </a:p>
        </p:txBody>
      </p:sp>
      <p:pic>
        <p:nvPicPr>
          <p:cNvPr id="32" name="Picture 8" descr="T97848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22" y="2153127"/>
            <a:ext cx="1626038" cy="24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564360" y="1840433"/>
            <a:ext cx="2478562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r-FR" altLang="fr-FR" sz="1400" b="1" dirty="0">
                <a:solidFill>
                  <a:srgbClr val="5793C9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 : </a:t>
            </a:r>
            <a:r>
              <a:rPr lang="fr-FR" altLang="fr-FR" sz="1400" b="1" baseline="30000" dirty="0">
                <a:solidFill>
                  <a:srgbClr val="5793C9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99m</a:t>
            </a:r>
            <a:r>
              <a:rPr lang="fr-FR" altLang="fr-FR" sz="1400" b="1" dirty="0">
                <a:solidFill>
                  <a:srgbClr val="5793C9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Tc après scintigraphie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42085" y="2346757"/>
            <a:ext cx="4569549" cy="1461558"/>
            <a:chOff x="2786474" y="2948299"/>
            <a:chExt cx="5921690" cy="1978599"/>
          </a:xfrm>
        </p:grpSpPr>
        <p:sp>
          <p:nvSpPr>
            <p:cNvPr id="8" name="Rectangle 7"/>
            <p:cNvSpPr/>
            <p:nvPr/>
          </p:nvSpPr>
          <p:spPr>
            <a:xfrm>
              <a:off x="3871245" y="2948299"/>
              <a:ext cx="4836919" cy="1974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786474" y="2993568"/>
              <a:ext cx="5722904" cy="1933330"/>
              <a:chOff x="1892709" y="2174833"/>
              <a:chExt cx="5722904" cy="193333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1892709" y="2174833"/>
                <a:ext cx="5722904" cy="1853395"/>
                <a:chOff x="1892709" y="2157077"/>
                <a:chExt cx="5722904" cy="1853395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1963539" y="2157077"/>
                  <a:ext cx="5652074" cy="1853395"/>
                  <a:chOff x="2593853" y="4331505"/>
                  <a:chExt cx="5652074" cy="1853395"/>
                </a:xfrm>
              </p:grpSpPr>
              <p:grpSp>
                <p:nvGrpSpPr>
                  <p:cNvPr id="15" name="Group 3088"/>
                  <p:cNvGrpSpPr>
                    <a:grpSpLocks/>
                  </p:cNvGrpSpPr>
                  <p:nvPr/>
                </p:nvGrpSpPr>
                <p:grpSpPr bwMode="auto">
                  <a:xfrm>
                    <a:off x="4889500" y="4394200"/>
                    <a:ext cx="990600" cy="647700"/>
                    <a:chOff x="2736" y="2904"/>
                    <a:chExt cx="624" cy="408"/>
                  </a:xfrm>
                </p:grpSpPr>
                <p:sp>
                  <p:nvSpPr>
                    <p:cNvPr id="36" name="Rectangle 3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904"/>
                      <a:ext cx="624" cy="408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/>
                      <a:endParaRPr lang="fr-FR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" name="Text Box 30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3" y="2991"/>
                      <a:ext cx="234" cy="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defTabSz="685800"/>
                      <a:r>
                        <a:rPr lang="fr-FR" alt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6" name="Group 3085"/>
                  <p:cNvGrpSpPr>
                    <a:grpSpLocks/>
                  </p:cNvGrpSpPr>
                  <p:nvPr/>
                </p:nvGrpSpPr>
                <p:grpSpPr bwMode="auto">
                  <a:xfrm>
                    <a:off x="6553200" y="4387850"/>
                    <a:ext cx="990600" cy="647700"/>
                    <a:chOff x="4120" y="2936"/>
                    <a:chExt cx="624" cy="408"/>
                  </a:xfrm>
                </p:grpSpPr>
                <p:sp>
                  <p:nvSpPr>
                    <p:cNvPr id="34" name="Rectangle 3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0" y="2936"/>
                      <a:ext cx="624" cy="408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/>
                      <a:endParaRPr lang="fr-FR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" name="Text Box 30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7" y="3023"/>
                      <a:ext cx="229" cy="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defTabSz="685800"/>
                      <a:r>
                        <a:rPr lang="fr-FR" altLang="en-US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p:txBody>
                </p:sp>
              </p:grpSp>
              <p:sp>
                <p:nvSpPr>
                  <p:cNvPr id="17" name="Line 3089"/>
                  <p:cNvSpPr>
                    <a:spLocks noChangeShapeType="1"/>
                  </p:cNvSpPr>
                  <p:nvPr/>
                </p:nvSpPr>
                <p:spPr bwMode="auto">
                  <a:xfrm>
                    <a:off x="4076700" y="4699000"/>
                    <a:ext cx="81280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miter lim="800000"/>
                    <a:headEnd type="none" w="sm" len="sm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/>
                    <a:endParaRPr lang="fr-FR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" name="Text Box 30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3853" y="4463779"/>
                    <a:ext cx="1515068" cy="4166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defTabSz="685800"/>
                    <a:r>
                      <a:rPr lang="fr-F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incorporation</a:t>
                    </a:r>
                  </a:p>
                </p:txBody>
              </p:sp>
              <p:sp>
                <p:nvSpPr>
                  <p:cNvPr id="19" name="Line 3093"/>
                  <p:cNvSpPr>
                    <a:spLocks noChangeShapeType="1"/>
                  </p:cNvSpPr>
                  <p:nvPr/>
                </p:nvSpPr>
                <p:spPr bwMode="auto">
                  <a:xfrm>
                    <a:off x="5880100" y="4711700"/>
                    <a:ext cx="67310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miter lim="800000"/>
                    <a:headEnd type="none" w="sm" len="sm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/>
                    <a:endParaRPr lang="fr-FR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0" name="Group 3096"/>
                  <p:cNvGrpSpPr>
                    <a:grpSpLocks/>
                  </p:cNvGrpSpPr>
                  <p:nvPr/>
                </p:nvGrpSpPr>
                <p:grpSpPr bwMode="auto">
                  <a:xfrm>
                    <a:off x="6553200" y="5537200"/>
                    <a:ext cx="1663700" cy="647700"/>
                    <a:chOff x="4128" y="3488"/>
                    <a:chExt cx="1048" cy="408"/>
                  </a:xfrm>
                </p:grpSpPr>
                <p:grpSp>
                  <p:nvGrpSpPr>
                    <p:cNvPr id="27" name="Group 30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3488"/>
                      <a:ext cx="624" cy="408"/>
                      <a:chOff x="4136" y="2384"/>
                      <a:chExt cx="624" cy="408"/>
                    </a:xfrm>
                  </p:grpSpPr>
                  <p:sp>
                    <p:nvSpPr>
                      <p:cNvPr id="29" name="Rectangle 30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6" y="2384"/>
                        <a:ext cx="624" cy="40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685800"/>
                        <a:endParaRPr lang="fr-FR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0" name="Text Box 30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47" y="2463"/>
                        <a:ext cx="228" cy="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defTabSz="685800"/>
                        <a:r>
                          <a:rPr lang="fr-FR" altLang="en-US" sz="1400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C</a:t>
                        </a:r>
                      </a:p>
                    </p:txBody>
                  </p:sp>
                </p:grpSp>
                <p:sp>
                  <p:nvSpPr>
                    <p:cNvPr id="28" name="Line 30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692"/>
                      <a:ext cx="424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 type="none" w="sm" len="sm"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/>
                      <a:endParaRPr lang="fr-FR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" name="Line 3095"/>
                  <p:cNvSpPr>
                    <a:spLocks noChangeShapeType="1"/>
                  </p:cNvSpPr>
                  <p:nvPr/>
                </p:nvSpPr>
                <p:spPr bwMode="auto">
                  <a:xfrm>
                    <a:off x="7556500" y="4737100"/>
                    <a:ext cx="67310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miter lim="800000"/>
                    <a:headEnd type="none" w="sm" len="sm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/>
                    <a:endParaRPr lang="fr-FR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Line 3097"/>
                  <p:cNvSpPr>
                    <a:spLocks noChangeShapeType="1"/>
                  </p:cNvSpPr>
                  <p:nvPr/>
                </p:nvSpPr>
                <p:spPr bwMode="auto">
                  <a:xfrm>
                    <a:off x="7010400" y="5041900"/>
                    <a:ext cx="0" cy="49530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miter lim="800000"/>
                    <a:headEnd type="none" w="sm" len="sm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/>
                    <a:endParaRPr lang="fr-FR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Text Box 30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14774" y="4331505"/>
                    <a:ext cx="731153" cy="4166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defTabSz="685800"/>
                    <a:r>
                      <a:rPr lang="fr-F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urine</a:t>
                    </a:r>
                  </a:p>
                </p:txBody>
              </p:sp>
              <p:sp>
                <p:nvSpPr>
                  <p:cNvPr id="24" name="Text Box 30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9233" y="5490148"/>
                    <a:ext cx="757988" cy="4166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defTabSz="685800"/>
                    <a:r>
                      <a:rPr lang="fr-F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selles</a:t>
                    </a:r>
                  </a:p>
                </p:txBody>
              </p:sp>
              <p:sp>
                <p:nvSpPr>
                  <p:cNvPr id="25" name="Text Box 3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2338" y="4351338"/>
                    <a:ext cx="438032" cy="4166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defTabSz="685800"/>
                    <a:r>
                      <a:rPr lang="fr-F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rPr>
                      <a:t></a:t>
                    </a:r>
                    <a:r>
                      <a:rPr lang="fr-FR" altLang="en-US" sz="1400" baseline="-25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rPr>
                      <a:t>a</a:t>
                    </a:r>
                    <a:endPara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" name="Text Box 3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8188" y="5100638"/>
                    <a:ext cx="444223" cy="4166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defTabSz="685800"/>
                    <a:r>
                      <a:rPr lang="fr-F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rPr>
                      <a:t></a:t>
                    </a:r>
                    <a:r>
                      <a:rPr lang="fr-FR" altLang="en-US" sz="1400" baseline="-25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Symbol" pitchFamily="18" charset="2"/>
                      </a:rPr>
                      <a:t>b</a:t>
                    </a:r>
                    <a:endPara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92709" y="3225980"/>
                  <a:ext cx="3835708" cy="7083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685800"/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dA/dt = -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a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A + incorporation(t)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R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A </a:t>
                  </a:r>
                </a:p>
                <a:p>
                  <a:pPr defTabSz="685800"/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dB/dt = + 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a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A - 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b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B - 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u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B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R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B 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- 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</a:t>
                  </a:r>
                  <a:r>
                    <a:rPr lang="fr-FR" altLang="en-US" sz="140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R</a:t>
                  </a:r>
                  <a:r>
                    <a:rPr lang="fr-FR" altLang="en-US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itchFamily="18" charset="2"/>
                    </a:rPr>
                    <a:t> B</a:t>
                  </a:r>
                </a:p>
              </p:txBody>
            </p:sp>
          </p:grpSp>
          <p:sp>
            <p:nvSpPr>
              <p:cNvPr id="11" name="Text Box 3101"/>
              <p:cNvSpPr txBox="1">
                <a:spLocks noChangeArrowheads="1"/>
              </p:cNvSpPr>
              <p:nvPr/>
            </p:nvSpPr>
            <p:spPr bwMode="auto">
              <a:xfrm>
                <a:off x="7075826" y="2571439"/>
                <a:ext cx="444223" cy="41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</a:t>
                </a:r>
                <a:r>
                  <a:rPr lang="fr-FR" altLang="en-US" sz="14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u</a:t>
                </a:r>
                <a:endParaRPr lang="fr-FR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 Box 3101"/>
              <p:cNvSpPr txBox="1">
                <a:spLocks noChangeArrowheads="1"/>
              </p:cNvSpPr>
              <p:nvPr/>
            </p:nvSpPr>
            <p:spPr bwMode="auto">
              <a:xfrm>
                <a:off x="7075826" y="3691507"/>
                <a:ext cx="411196" cy="41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</a:t>
                </a:r>
                <a:r>
                  <a:rPr lang="fr-FR" altLang="en-US" sz="140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f</a:t>
                </a:r>
                <a:endParaRPr lang="fr-FR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007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CDC8C12-A92F-4A26-991C-B852E3DE5D26}"/>
              </a:ext>
            </a:extLst>
          </p:cNvPr>
          <p:cNvSpPr txBox="1">
            <a:spLocks/>
          </p:cNvSpPr>
          <p:nvPr/>
        </p:nvSpPr>
        <p:spPr>
          <a:xfrm>
            <a:off x="0" y="8477"/>
            <a:ext cx="7499445" cy="3431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Comparaison des coefficients de dose entre publications CIPR 68 et 137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FAF1D0-12A9-418F-9055-1C0A96A0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2" y="332636"/>
            <a:ext cx="8881096" cy="48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BF07034-748D-46F8-80A0-2E2C3277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16" y="592632"/>
            <a:ext cx="8622450" cy="404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Travail en cours (2023 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2030 ?) pour remplacer la série de publications 56, 67, 69, 71 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Dédié aux membres du public répartis selon 6 classes d’âges  (3 mois , 1, 5, 10, 15 ans, adulte)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Données physiologiques adaptées aux membres du public (ex. débit respiratoire spécifique) et aux différents âges (masse des tissus, taux de transfert, etc.)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 de dose pour environ 1200 isotopes. 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données de radiotoxicologie</a:t>
            </a:r>
            <a:endParaRPr lang="fr-FR" altLang="fr-FR" sz="1400" kern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Exposition par inhalation (DAMA </a:t>
            </a: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0,001 µm à 20 µm)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ingestion. 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Nouveaux modèles biocinétiques, compatibles avec ceux de la série travailleurs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Formes chimiques de l’environnement (en général idem postes de travail + formes alimentaires)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Données accessibles par data </a:t>
            </a:r>
            <a:r>
              <a:rPr lang="fr-FR" sz="1400" kern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viewer</a:t>
            </a: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gratuitement sur le site de la CIPR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endParaRPr lang="fr-FR" sz="1400" kern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 1 = H, C, P, S, Ca, Fe, Co, Ni, Zn, Se, Sr, Y, Zr, Nb, Mo, Tc, Ru, Ag, Sb, Te, I, Cs, Ba, Ir, Pb, Bi, Po, Rn, Ra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 2 = actinides et lanthanides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 3 = autres éléments 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 4 = enfant à naître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 5 = lait maternel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5AC5897-1963-4FED-8880-7AE52A5A5C61}"/>
              </a:ext>
            </a:extLst>
          </p:cNvPr>
          <p:cNvSpPr txBox="1">
            <a:spLocks/>
          </p:cNvSpPr>
          <p:nvPr/>
        </p:nvSpPr>
        <p:spPr>
          <a:xfrm>
            <a:off x="184186" y="164943"/>
            <a:ext cx="7411233" cy="3431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Révision des coefficients de dose pour les membres du public</a:t>
            </a:r>
          </a:p>
        </p:txBody>
      </p:sp>
    </p:spTree>
    <p:extLst>
      <p:ext uri="{BB962C8B-B14F-4D97-AF65-F5344CB8AC3E}">
        <p14:creationId xmlns:p14="http://schemas.microsoft.com/office/powerpoint/2010/main" val="377614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838BE00E-BC70-493D-95BE-579E28F5DBA9}"/>
              </a:ext>
            </a:extLst>
          </p:cNvPr>
          <p:cNvSpPr txBox="1">
            <a:spLocks/>
          </p:cNvSpPr>
          <p:nvPr/>
        </p:nvSpPr>
        <p:spPr>
          <a:xfrm>
            <a:off x="225130" y="246830"/>
            <a:ext cx="7411233" cy="3431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Différences travailleurs / public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9C34DD-5EAE-45BA-A4B4-679264D3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35" y="1236696"/>
            <a:ext cx="7484329" cy="162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Mêmes modèles 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mêmes coefficients (ex. ingestion des mêmes composés chimiques)</a:t>
            </a:r>
            <a:endParaRPr lang="fr-FR" altLang="fr-FR" sz="1400" kern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Formes chimiques différentes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Coefficients souvent plus élevés chez les enfants : organes plus petits (mais élimination plus rapide des radionucléides) ; </a:t>
            </a:r>
            <a:r>
              <a:rPr lang="fr-FR" altLang="fr-FR" sz="1400" b="1" kern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 de prise en compte de la variation de la radiosensibilité avec l’âge</a:t>
            </a:r>
          </a:p>
          <a:p>
            <a:pPr marL="132160" lvl="1" indent="-132160">
              <a:lnSpc>
                <a:spcPts val="1800"/>
              </a:lnSpc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Débit 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respiratoire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plus élevé chez le travailleur </a:t>
            </a:r>
            <a:r>
              <a:rPr lang="fr-FR" alt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dépôt respiratoire différent. 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DAMA = 1 µm pour le public (dépôt pulmonaire ↗) vs. 5 µm pour les travailleurs (dépôt extra-thoracique 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altLang="fr-FR" sz="1400" kern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7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54" y="168078"/>
            <a:ext cx="3498662" cy="385825"/>
          </a:xfrm>
        </p:spPr>
        <p:txBody>
          <a:bodyPr>
            <a:normAutofit/>
          </a:bodyPr>
          <a:lstStyle/>
          <a:p>
            <a:r>
              <a:rPr lang="fr-FR" dirty="0"/>
              <a:t>Coefficients de dose pour le radon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238" y="882843"/>
            <a:ext cx="4900152" cy="855407"/>
          </a:xfrm>
        </p:spPr>
        <p:txBody>
          <a:bodyPr>
            <a:noAutofit/>
          </a:bodyPr>
          <a:lstStyle/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Valeurs réglementaires en 2003</a:t>
            </a:r>
          </a:p>
          <a:p>
            <a:pPr marL="545306" lvl="2" indent="-285750">
              <a:spcBef>
                <a:spcPts val="300"/>
              </a:spcBef>
              <a:buSzPct val="75000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1,4 mSv par mJ.h.m</a:t>
            </a:r>
            <a:r>
              <a:rPr lang="fr-FR" sz="1400" baseline="30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-3</a:t>
            </a: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sur les lieux de travail</a:t>
            </a:r>
          </a:p>
          <a:p>
            <a:pPr marL="545306" lvl="2" indent="-285750">
              <a:spcBef>
                <a:spcPts val="300"/>
              </a:spcBef>
              <a:buSzPct val="75000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1,1 mSv par mJ.h.m</a:t>
            </a:r>
            <a:r>
              <a:rPr lang="fr-FR" sz="1400" baseline="30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-3</a:t>
            </a: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au domicile</a:t>
            </a:r>
          </a:p>
          <a:p>
            <a:pPr lvl="1"/>
            <a:endParaRPr lang="fr-FR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04238" y="1933111"/>
            <a:ext cx="6093963" cy="13548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CB3"/>
              </a:buClr>
              <a:buFont typeface="Arial" panose="020B0604020202020204" pitchFamily="34" charset="0"/>
              <a:buChar char="•"/>
              <a:defRPr sz="3200" kern="1200">
                <a:solidFill>
                  <a:srgbClr val="D4DF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CB3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CB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CB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CB3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148" lvl="0" indent="-132148"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solidFill>
                  <a:prstClr val="black"/>
                </a:solidFill>
                <a:latin typeface="Calibri" panose="020F0502020204030204" pitchFamily="34" charset="0"/>
              </a:rPr>
              <a:t>Grandeur d’exposition au radon et à ses descendants</a:t>
            </a:r>
          </a:p>
          <a:p>
            <a:pPr marL="269057" lvl="1" indent="-133338">
              <a:spcBef>
                <a:spcPct val="0"/>
              </a:spcBef>
              <a:buClr>
                <a:prstClr val="black"/>
              </a:buClr>
              <a:buSzPct val="90000"/>
              <a:buFont typeface="Wingdings" pitchFamily="2" charset="2"/>
              <a:buChar char="§"/>
            </a:pPr>
            <a:r>
              <a:rPr lang="fr-FR" sz="1400" kern="0" dirty="0">
                <a:solidFill>
                  <a:prstClr val="black"/>
                </a:solidFill>
                <a:latin typeface="Calibri" panose="020F0502020204030204" pitchFamily="34" charset="0"/>
              </a:rPr>
              <a:t>L’irradiation du poumon résulte du rayonnement alpha émis par ses descendants à vie courte. Pour un facteur d’équilibre radioactif moyen :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 Bq → 2,22 x 10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-6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mJ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d’énergie alpha émise.</a:t>
            </a:r>
          </a:p>
          <a:p>
            <a:pPr marL="269057" lvl="1" indent="-133338">
              <a:spcBef>
                <a:spcPct val="0"/>
              </a:spcBef>
              <a:buClr>
                <a:prstClr val="black"/>
              </a:buClr>
              <a:buSzPct val="90000"/>
              <a:buFont typeface="Wingdings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 dose reçue est proportionnelle à la concentration en descendants du radon dans l’air et au temps passé à respirer cet air.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91CA921-49AB-4D4E-9A69-A98E18D53773}"/>
              </a:ext>
            </a:extLst>
          </p:cNvPr>
          <p:cNvGrpSpPr/>
          <p:nvPr/>
        </p:nvGrpSpPr>
        <p:grpSpPr>
          <a:xfrm>
            <a:off x="7083519" y="882843"/>
            <a:ext cx="1794399" cy="3201339"/>
            <a:chOff x="6367813" y="168078"/>
            <a:chExt cx="1772630" cy="3008263"/>
          </a:xfrm>
        </p:grpSpPr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FB5D200B-056E-4DC4-92DE-9AA8AAB9D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699" y="902200"/>
              <a:ext cx="265808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solidFill>
                    <a:srgbClr val="EE0B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CC43CFC7-57C8-41D2-923C-9A0DBAF9E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699" y="383778"/>
              <a:ext cx="265808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BEE43146-FB33-4500-B261-A9623140F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6388" y="168078"/>
              <a:ext cx="619479" cy="289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baseline="30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222</a:t>
              </a:r>
              <a:r>
                <a:rPr lang="fr-FR" altLang="fr-FR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Rn</a:t>
              </a: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9E9ACBCA-92F0-4705-9E28-8CC2462A6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5438" y="168078"/>
              <a:ext cx="691651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3,8 j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B5D54196-634F-48D7-911C-88D68234F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6390" y="708138"/>
              <a:ext cx="619493" cy="707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baseline="30000" dirty="0">
                  <a:solidFill>
                    <a:srgbClr val="EE0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218</a:t>
              </a:r>
              <a:r>
                <a:rPr lang="fr-FR" altLang="fr-FR" sz="1400" b="1" dirty="0">
                  <a:solidFill>
                    <a:srgbClr val="EE0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BC13E1D9-3BD2-4927-ADF2-9D770CD8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438" y="708138"/>
              <a:ext cx="699082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min</a:t>
              </a: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743127B4-B51D-4615-B1E3-B8C0BE849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288" y="468185"/>
              <a:ext cx="0" cy="2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83349A8-32DB-4246-8E14-79C387363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390" y="1194515"/>
              <a:ext cx="648070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214</a:t>
              </a: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Pb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7D5FA468-DB42-4DDA-A38A-5531401C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439" y="1194515"/>
              <a:ext cx="805004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27 min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7A2C2878-1409-449D-87B1-097C003A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7813" y="1680569"/>
              <a:ext cx="648069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214</a:t>
              </a: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Bi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081E67A-864B-4638-910A-17497B23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439" y="1680569"/>
              <a:ext cx="805004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>
                  <a:latin typeface="Calibri" panose="020F0502020204030204" pitchFamily="34" charset="0"/>
                  <a:cs typeface="Calibri" panose="020F0502020204030204" pitchFamily="34" charset="0"/>
                </a:rPr>
                <a:t>20 min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61DDC059-8DAB-4B6E-96B7-C2E22BA65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438" y="2220631"/>
              <a:ext cx="782705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 </a:t>
              </a:r>
              <a:r>
                <a:rPr lang="fr-FR" altLang="fr-FR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s</a:t>
              </a:r>
              <a:endParaRPr lang="fr-FR" alt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DFB7519-047F-4D96-A53D-01E20EA40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388" y="2220631"/>
              <a:ext cx="648069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214</a:t>
              </a:r>
              <a:r>
                <a:rPr lang="fr-FR" altLang="fr-FR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A215E4F9-9153-41A7-A319-7262CA348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612" y="2760365"/>
              <a:ext cx="651720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210</a:t>
              </a: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Pb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5E3A45AE-D823-49A8-97E3-ED67D2D41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439" y="2760366"/>
              <a:ext cx="769697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22 ans</a:t>
              </a: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794B1DB1-CDCA-4230-B688-47446A5D8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288" y="978492"/>
              <a:ext cx="0" cy="2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25F1361-F8BF-40C0-B5EB-1E068E89E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288" y="2544666"/>
              <a:ext cx="0" cy="2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AA051A34-68E0-49A8-952B-219860BA4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288" y="1464546"/>
              <a:ext cx="0" cy="2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B5B06B55-4422-4592-80C8-6C6A433F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288" y="2004606"/>
              <a:ext cx="0" cy="2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3211F47D-3847-4461-8252-66C7871CD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3773" y="1461993"/>
              <a:ext cx="549565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,</a:t>
              </a:r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C15A0073-E37B-4F51-8E8C-99CFBA9CE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699" y="2514486"/>
              <a:ext cx="415789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solidFill>
                    <a:srgbClr val="EE0B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26BAC2BE-BB2B-4E62-AC8C-06B3BA217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845" y="1976042"/>
              <a:ext cx="516192" cy="415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400" b="1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,</a:t>
              </a:r>
            </a:p>
          </p:txBody>
        </p:sp>
      </p:grp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2DA60419-EBDA-4D49-8F0B-EBFDCBDA0A1A}"/>
              </a:ext>
            </a:extLst>
          </p:cNvPr>
          <p:cNvSpPr txBox="1">
            <a:spLocks/>
          </p:cNvSpPr>
          <p:nvPr/>
        </p:nvSpPr>
        <p:spPr>
          <a:xfrm>
            <a:off x="804238" y="3509310"/>
            <a:ext cx="5309223" cy="385826"/>
          </a:xfrm>
          <a:prstGeom prst="rect">
            <a:avLst/>
          </a:prstGeom>
        </p:spPr>
        <p:txBody>
          <a:bodyPr>
            <a:noAutofit/>
          </a:bodyPr>
          <a:lstStyle>
            <a:lvl1pPr marL="132160" indent="-132160" algn="l" rtl="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354" indent="-13216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798910" indent="-125016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104900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410891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7537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6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5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4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Coefficients de dose obtenus par une approche épidémiologique</a:t>
            </a:r>
          </a:p>
          <a:p>
            <a:pPr marL="407194" lvl="1" indent="0">
              <a:buNone/>
            </a:pPr>
            <a:endParaRPr lang="fr-FR" sz="1800" kern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35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54" y="168078"/>
            <a:ext cx="3498662" cy="385825"/>
          </a:xfrm>
        </p:spPr>
        <p:txBody>
          <a:bodyPr>
            <a:normAutofit/>
          </a:bodyPr>
          <a:lstStyle/>
          <a:p>
            <a:r>
              <a:rPr lang="fr-FR" dirty="0"/>
              <a:t>Approche épidémiologique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B102830B-EF59-4A34-B29E-9382ECD20654}"/>
              </a:ext>
            </a:extLst>
          </p:cNvPr>
          <p:cNvSpPr txBox="1">
            <a:spLocks/>
          </p:cNvSpPr>
          <p:nvPr/>
        </p:nvSpPr>
        <p:spPr>
          <a:xfrm>
            <a:off x="2823643" y="1416865"/>
            <a:ext cx="2106234" cy="324677"/>
          </a:xfrm>
          <a:prstGeom prst="rect">
            <a:avLst/>
          </a:prstGeom>
        </p:spPr>
        <p:txBody>
          <a:bodyPr/>
          <a:lstStyle>
            <a:lvl1pPr marL="132160" indent="-132160" algn="l" rtl="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354" indent="-13216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798910" indent="-125016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104900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410891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7537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6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5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4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400" i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= risque / mJ.h.m</a:t>
            </a:r>
            <a:r>
              <a:rPr lang="fr-FR" sz="1400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D05BBB67-1898-449E-8313-DA90224795FD}"/>
              </a:ext>
            </a:extLst>
          </p:cNvPr>
          <p:cNvSpPr txBox="1">
            <a:spLocks/>
          </p:cNvSpPr>
          <p:nvPr/>
        </p:nvSpPr>
        <p:spPr>
          <a:xfrm>
            <a:off x="987438" y="822085"/>
            <a:ext cx="6172903" cy="487409"/>
          </a:xfrm>
          <a:prstGeom prst="rect">
            <a:avLst/>
          </a:prstGeom>
        </p:spPr>
        <p:txBody>
          <a:bodyPr/>
          <a:lstStyle>
            <a:lvl1pPr marL="132160" indent="-132160" algn="l" rtl="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354" indent="-13216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798910" indent="-125016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104900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410891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7537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6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5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4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L’épidémiologie des mineurs d’uranium fournit une estimation directe du risque de cancer du poumon par unité d’exposition au radon :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FDEC726A-1187-42C3-BAAA-06CA653CDDA5}"/>
              </a:ext>
            </a:extLst>
          </p:cNvPr>
          <p:cNvSpPr txBox="1">
            <a:spLocks/>
          </p:cNvSpPr>
          <p:nvPr/>
        </p:nvSpPr>
        <p:spPr>
          <a:xfrm>
            <a:off x="987439" y="1849554"/>
            <a:ext cx="6057584" cy="487409"/>
          </a:xfrm>
          <a:prstGeom prst="rect">
            <a:avLst/>
          </a:prstGeom>
        </p:spPr>
        <p:txBody>
          <a:bodyPr lIns="69273" tIns="34637" rIns="69273" bIns="34637"/>
          <a:lstStyle>
            <a:lvl1pPr marL="0" indent="0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None/>
              <a:defRPr lang="fr-FR" sz="1600" kern="120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60168" indent="-28379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631728" indent="-176371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01094" indent="-269366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18008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64185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10362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56539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027164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132160" indent="-132160" eaLnBrk="0" hangingPunct="0">
              <a:lnSpc>
                <a:spcPts val="18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A partir des expositions externes (Hiroshima-Nagasaki) elle fournit aussi la correspondance entre dose efficace et détriment sanitaire :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9C219074-D0A1-44B6-A467-45A828FAEA7B}"/>
              </a:ext>
            </a:extLst>
          </p:cNvPr>
          <p:cNvSpPr txBox="1">
            <a:spLocks/>
          </p:cNvSpPr>
          <p:nvPr/>
        </p:nvSpPr>
        <p:spPr>
          <a:xfrm>
            <a:off x="2823643" y="2442979"/>
            <a:ext cx="2106234" cy="324677"/>
          </a:xfrm>
          <a:prstGeom prst="rect">
            <a:avLst/>
          </a:prstGeom>
        </p:spPr>
        <p:txBody>
          <a:bodyPr lIns="69273" tIns="34637" rIns="69273" bIns="34637"/>
          <a:lstStyle>
            <a:lvl1pPr marL="0" indent="0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None/>
              <a:defRPr lang="fr-FR" sz="1800" dirty="0">
                <a:solidFill>
                  <a:srgbClr val="91B1D9"/>
                </a:solidFill>
                <a:latin typeface="Arial Black"/>
                <a:ea typeface="+mn-ea"/>
                <a:cs typeface="Arial Black"/>
              </a:defRPr>
            </a:lvl1pPr>
            <a:lvl2pPr marL="460168" indent="-28379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631728" indent="-176371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01094" indent="-269366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18008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64185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10362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56539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027164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fr-FR" sz="1400" i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= détriment / mSv</a:t>
            </a:r>
            <a:endParaRPr lang="fr-FR" sz="1400" i="1" kern="0" baseline="30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C6834B15-EEFB-40E5-83C8-BEBD682CCAEC}"/>
              </a:ext>
            </a:extLst>
          </p:cNvPr>
          <p:cNvSpPr txBox="1">
            <a:spLocks/>
          </p:cNvSpPr>
          <p:nvPr/>
        </p:nvSpPr>
        <p:spPr>
          <a:xfrm>
            <a:off x="987439" y="2915199"/>
            <a:ext cx="6674348" cy="824566"/>
          </a:xfrm>
          <a:prstGeom prst="rect">
            <a:avLst/>
          </a:prstGeom>
        </p:spPr>
        <p:txBody>
          <a:bodyPr lIns="69273" tIns="34637" rIns="69273" bIns="34637"/>
          <a:lstStyle>
            <a:lvl1pPr marL="0" indent="0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None/>
              <a:defRPr lang="fr-FR" sz="1600" kern="120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60168" indent="-28379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631728" indent="-176371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01094" indent="-269366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18008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64185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10362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56539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027164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132160" indent="-132160" eaLnBrk="0" hangingPunct="0">
              <a:lnSpc>
                <a:spcPts val="18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Le détriment radiologique des mineurs est essentiellement égal à leur risque de décès par cancer du poumon. On obtient ainsi une conversion de l’exposition au radon en dose efficace :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313C5160-E947-40F0-9C38-F753030D9966}"/>
              </a:ext>
            </a:extLst>
          </p:cNvPr>
          <p:cNvSpPr txBox="1">
            <a:spLocks/>
          </p:cNvSpPr>
          <p:nvPr/>
        </p:nvSpPr>
        <p:spPr>
          <a:xfrm>
            <a:off x="2823643" y="3724969"/>
            <a:ext cx="2260172" cy="324677"/>
          </a:xfrm>
          <a:prstGeom prst="rect">
            <a:avLst/>
          </a:prstGeom>
        </p:spPr>
        <p:txBody>
          <a:bodyPr lIns="69273" tIns="34637" rIns="69273" bIns="34637"/>
          <a:lstStyle>
            <a:lvl1pPr marL="0" indent="0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None/>
              <a:defRPr lang="fr-FR" sz="1800" dirty="0">
                <a:solidFill>
                  <a:srgbClr val="91B1D9"/>
                </a:solidFill>
                <a:latin typeface="Arial Black"/>
                <a:ea typeface="+mn-ea"/>
                <a:cs typeface="Arial Black"/>
              </a:defRPr>
            </a:lvl1pPr>
            <a:lvl2pPr marL="460168" indent="-28379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631728" indent="-176371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901094" indent="-269366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buChar char="−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18008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64185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103621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565392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027164" indent="-278987" algn="l" defTabSz="456961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fr-FR" sz="1400" i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A/B = mSv / (m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J.h.m</a:t>
            </a:r>
            <a:r>
              <a:rPr lang="fr-FR" sz="1400" i="1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3824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54" y="168078"/>
            <a:ext cx="4195468" cy="385825"/>
          </a:xfrm>
        </p:spPr>
        <p:txBody>
          <a:bodyPr>
            <a:normAutofit fontScale="90000"/>
          </a:bodyPr>
          <a:lstStyle/>
          <a:p>
            <a:r>
              <a:rPr lang="fr-FR" dirty="0"/>
              <a:t>Révision des coefficients de dose pour le radon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238" y="717209"/>
            <a:ext cx="7793852" cy="597944"/>
          </a:xfrm>
        </p:spPr>
        <p:txBody>
          <a:bodyPr>
            <a:noAutofit/>
          </a:bodyPr>
          <a:lstStyle/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Doublement du risque estimé de cancer du poumon estimé par les études épidémiologiques récentes</a:t>
            </a:r>
          </a:p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pplication du modèle dosimétrique aux descendants du radon</a:t>
            </a:r>
            <a:endParaRPr lang="fr-F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/>
            <a:endParaRPr lang="fr-FR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C6F2D30D-F22E-48B0-900C-C12D2E7C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42819"/>
              </p:ext>
            </p:extLst>
          </p:nvPr>
        </p:nvGraphicFramePr>
        <p:xfrm>
          <a:off x="459097" y="1670438"/>
          <a:ext cx="8035974" cy="2308731"/>
        </p:xfrm>
        <a:graphic>
          <a:graphicData uri="http://schemas.openxmlformats.org/drawingml/2006/table">
            <a:tbl>
              <a:tblPr firstRow="1" firstCol="1" bandRow="1"/>
              <a:tblGrid>
                <a:gridCol w="202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375">
                  <a:extLst>
                    <a:ext uri="{9D8B030D-6E8A-4147-A177-3AD203B41FA5}">
                      <a16:colId xmlns:a16="http://schemas.microsoft.com/office/drawing/2014/main" val="3482956136"/>
                    </a:ext>
                  </a:extLst>
                </a:gridCol>
              </a:tblGrid>
              <a:tr h="311573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Exposition professionnelle au radon et à ses descendants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Dose efficace (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mSv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Activité de travail en intérieur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Activité de travail sédentaire en intérieur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Mine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Grotte touristique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Approche épidémiologique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 mJ.h.m</a:t>
                      </a:r>
                      <a:r>
                        <a:rPr lang="fr-FR" sz="1400" b="1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-3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278130" algn="l"/>
                          <a:tab pos="457835" algn="ctr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3,3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6,7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3,3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9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Valeurs des paramètres dosimétriques utilisées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Suivant études mineurs des années 1990-2000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9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Débit respiratoire moyen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1,2 m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.h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0,86 m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.h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1,2 m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.h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1,2 m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.h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9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Fraction libre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F226F53E-2212-4D78-A974-12A87468FD1C}"/>
              </a:ext>
            </a:extLst>
          </p:cNvPr>
          <p:cNvSpPr txBox="1">
            <a:spLocks/>
          </p:cNvSpPr>
          <p:nvPr/>
        </p:nvSpPr>
        <p:spPr>
          <a:xfrm>
            <a:off x="804238" y="4163845"/>
            <a:ext cx="6336439" cy="533976"/>
          </a:xfrm>
          <a:prstGeom prst="rect">
            <a:avLst/>
          </a:prstGeom>
        </p:spPr>
        <p:txBody>
          <a:bodyPr>
            <a:noAutofit/>
          </a:bodyPr>
          <a:lstStyle>
            <a:lvl1pPr marL="132160" indent="-132160" algn="l" rtl="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▌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354" indent="-13216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798910" indent="-125016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104900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410891" indent="-17145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17537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6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5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491" indent="-17145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Recommandations : 3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mSv par mJ.h.m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dans la plupart des situations, 6 mSv par mJ.h.m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pour les activités physiques substantielles et les grottes touristiques </a:t>
            </a:r>
            <a:endParaRPr lang="fr-FR" sz="1400" kern="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/>
            <a:endParaRPr lang="fr-FR" sz="1800" kern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38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53" y="168078"/>
            <a:ext cx="5560671" cy="385825"/>
          </a:xfrm>
        </p:spPr>
        <p:txBody>
          <a:bodyPr>
            <a:normAutofit/>
          </a:bodyPr>
          <a:lstStyle/>
          <a:p>
            <a:r>
              <a:rPr lang="fr-FR" dirty="0"/>
              <a:t>Coefficients de dose interne non présentés ici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0DDD898-B447-4140-AF18-22D2ED85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06" y="863780"/>
            <a:ext cx="7625388" cy="2770070"/>
          </a:xfrm>
        </p:spPr>
        <p:txBody>
          <a:bodyPr>
            <a:noAutofit/>
          </a:bodyPr>
          <a:lstStyle/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Coefficients de dose par injection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Applicables en première approximation aux plaies contaminées (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rapport NCRP 156)</a:t>
            </a:r>
            <a:endParaRPr lang="fr-F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Coefficients de dose au patient suite à l’administration de médicaments radiopharmaceutiques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Doses absorbées et efficaces suivant les vecteurs des radionucléides médicaux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Publications CIPR 53, 80, 106, 128 et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https://www.idac-dose.org/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Coefficients de dose à l’enfant à naître suite à l’exposition de la mère 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Publication CIPR 88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Database of Dose Coefficients: Embryo and Fetus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Coefficients de dose à l’enfant allaité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Publication CIPR 95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Database for Dose Coefficients: Doses to Infants from Mothers' Milk</a:t>
            </a:r>
          </a:p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Coefficients de dose en situation d’urgence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En préparation (TG 112)</a:t>
            </a:r>
          </a:p>
          <a:p>
            <a:pPr lvl="1"/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2160" lvl="1">
              <a:spcBef>
                <a:spcPts val="30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endParaRPr lang="fr-F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04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67525"/>
            <a:ext cx="4314825" cy="332525"/>
          </a:xfrm>
        </p:spPr>
        <p:txBody>
          <a:bodyPr/>
          <a:lstStyle/>
          <a:p>
            <a:pPr eaLnBrk="1" hangingPunct="1"/>
            <a:r>
              <a:rPr lang="fr-FR" altLang="fr-FR" sz="1800" b="1" dirty="0"/>
              <a:t>Références</a:t>
            </a:r>
            <a:r>
              <a:rPr lang="fr-FR" altLang="fr-FR" sz="1800" dirty="0"/>
              <a:t> : disponibles sur www.icrp.org</a:t>
            </a:r>
            <a:endParaRPr lang="fr-FR" altLang="fr-FR" sz="2400" dirty="0"/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-133350" y="466725"/>
            <a:ext cx="9277350" cy="4371125"/>
          </a:xfrm>
          <a:prstGeom prst="rect">
            <a:avLst/>
          </a:prstGeom>
        </p:spPr>
        <p:txBody>
          <a:bodyPr/>
          <a:lstStyle/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1979. Limits for Intakes of Radionuclides by Workers. ICRP Publication 30 (Part 1). Ann. ICRP 2 (3-4)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1979. Limits for Intakes of Radionuclides by Workers. ICRP Publication 30 (Supplement to Part 1). Ann. ICRP 3 (1-4)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1980. Limits for Intakes of Radionuclides by Workers. ICRP Publication 30 (Part 2). Ann. ICRP 4 (3-4)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1981. Limits for Intakes of Radionuclides by Workers. ICRP Publication 30 (Supplement to Part 2). Ann. ICRP 5 (1-6)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1981. Limits for Intakes of Radionuclides by Workers. ICRP Publication 30 (Part 3). Ann. ICRP 6 (2-3)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1989. ICRP Publication 56, Part 1. Age-dependent doses to members of the public from intake of radionuclides. Ann. ICRP 20 (2)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1993. Age-dependent Doses to Members of the Public from Intake of Radionuclides - Part 2 Ingestion Dose Coefficients. ICRP Publication 67. Ann. ICRP 23 (3-4)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1994. Dose Coefficients for Intakes of Radionuclides by Workers. ICRP Publication 68. Ann. ICRP 24 (4)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1995. Age-dependent Doses to Members of the Public from Intake of Radionuclides - Part 3 Ingestion Dose Coefficients. ICRP Publication 69. Ann. ICRP 25 (1)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1995. Age-dependent Doses to Members of the Public from Intake of Radionuclides - Part 4 Inhalation Dose Coefficients. ICRP Publication 71. Ann. ICRP 25 (3-4)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1995. Age-dependent Doses to the Members of the Public from Intake of Radionuclides - Part 5 Compilation of Ingestion and Inhalation Coefficients. ICRP Publication 72. Ann. ICRP 26 (1)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CD1 : Database of Dose Coefficients: Workers and Members of the Public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04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2525"/>
            <a:ext cx="9144000" cy="4676775"/>
          </a:xfrm>
          <a:prstGeom prst="rect">
            <a:avLst/>
          </a:prstGeom>
        </p:spPr>
        <p:txBody>
          <a:bodyPr/>
          <a:lstStyle/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1997. Individual Monitoring for Internal Exposure of Workers (preface and glossary missing). ICRP Publication 78. Ann. ICRP 27 (3-4)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2002. Guide for the Practical Application of the ICRP Human Respiratory Tract Model. ICRP Supporting Guidance 3. Ann. ICRP 32 (1-2)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2006. Human Alimentary tract Model for Radiological Protection. ICRP Publication 100. Ann. ICRP 36 (1-2)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2007. The 2007 Recommendations of the International Commission on Radiological Protection. ICRP Publication 103. Ann ICRP 37 (2-4)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2008. Nuclear Decay Data for Dosimetric Calculations. ICRP Publication 107. Ann. ICRP 38 (3)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2009. Adult Reference Computational Phantoms. ICRP Publication 110. Ann. ICRP 39 (2)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CIRP, 2015. Occupational Intakes of Radionuclides Part 1. ICRP Publication 130. Ann. ICRP 44 (2)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2016. The ICRP Computational Framework for Internal Dose Assessment for Reference Workers: Specific Absorbed Fractions. ICRP Publication 133. Ann. ICRP 45 (2)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2016. Occupational Intakes of Radionuclides: Part 2. ICRP Publication 134. Ann. ICRP 45(3/4)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ICRP, 2017.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Occupational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Intakes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Radionuclides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: Part 3. ICRP Publication 137. Ann. ICRP 46(3/4)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CIPR, 2019. Occupational Intakes of Radionuclides: Part 4. ICRP Publication 141. Ann. ICRP 48(1)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2020.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-type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computational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phantoms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 ICRP Publication 145. Ann. ICRP 49(3)</a:t>
            </a:r>
          </a:p>
          <a:p>
            <a:pPr marL="338138" lvl="1" eaLnBrk="1" hangingPunct="1">
              <a:lnSpc>
                <a:spcPct val="100000"/>
              </a:lnSpc>
              <a:spcBef>
                <a:spcPts val="450"/>
              </a:spcBef>
            </a:pPr>
            <a:r>
              <a:rPr lang="en-US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CIPR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, 2022.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Occupational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Intakes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Radionuclides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: Part 5. ICRP Publication 151. Ann. ICRP 51 (1–2).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FAFDF79-A217-4AEA-87F3-DA748E6B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0"/>
            <a:ext cx="4314825" cy="3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kern="0" dirty="0"/>
              <a:t>Références : disponibles sur www.icrp.org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149211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/>
          <p:cNvGrpSpPr>
            <a:grpSpLocks noChangeAspect="1"/>
          </p:cNvGrpSpPr>
          <p:nvPr/>
        </p:nvGrpSpPr>
        <p:grpSpPr bwMode="auto">
          <a:xfrm>
            <a:off x="7639586" y="1054890"/>
            <a:ext cx="1040207" cy="940457"/>
            <a:chOff x="2290" y="663"/>
            <a:chExt cx="1135" cy="1224"/>
          </a:xfrm>
        </p:grpSpPr>
        <p:grpSp>
          <p:nvGrpSpPr>
            <p:cNvPr id="52" name="Group 38"/>
            <p:cNvGrpSpPr>
              <a:grpSpLocks noChangeAspect="1"/>
            </p:cNvGrpSpPr>
            <p:nvPr/>
          </p:nvGrpSpPr>
          <p:grpSpPr bwMode="auto">
            <a:xfrm>
              <a:off x="2426" y="663"/>
              <a:ext cx="999" cy="1224"/>
              <a:chOff x="2061" y="1158"/>
              <a:chExt cx="1638" cy="2004"/>
            </a:xfrm>
          </p:grpSpPr>
          <p:pic>
            <p:nvPicPr>
              <p:cNvPr id="54" name="Picture 3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1" y="1158"/>
                <a:ext cx="1638" cy="20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064" y="1888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sp>
          <p:nvSpPr>
            <p:cNvPr id="53" name="Rectangle 41"/>
            <p:cNvSpPr>
              <a:spLocks noChangeAspect="1" noChangeArrowheads="1"/>
            </p:cNvSpPr>
            <p:nvPr/>
          </p:nvSpPr>
          <p:spPr bwMode="auto">
            <a:xfrm>
              <a:off x="2290" y="1071"/>
              <a:ext cx="272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50" name="Group 34"/>
          <p:cNvGrpSpPr>
            <a:grpSpLocks noChangeAspect="1"/>
          </p:cNvGrpSpPr>
          <p:nvPr/>
        </p:nvGrpSpPr>
        <p:grpSpPr bwMode="auto">
          <a:xfrm>
            <a:off x="4128879" y="779521"/>
            <a:ext cx="855287" cy="956031"/>
            <a:chOff x="2064" y="1218"/>
            <a:chExt cx="1623" cy="1884"/>
          </a:xfrm>
        </p:grpSpPr>
        <p:pic>
          <p:nvPicPr>
            <p:cNvPr id="56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1218"/>
              <a:ext cx="1614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Rectangle 36"/>
            <p:cNvSpPr>
              <a:spLocks noChangeAspect="1" noChangeArrowheads="1"/>
            </p:cNvSpPr>
            <p:nvPr/>
          </p:nvSpPr>
          <p:spPr bwMode="auto">
            <a:xfrm>
              <a:off x="2064" y="2024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181252" name="Rectangle 3"/>
          <p:cNvSpPr>
            <a:spLocks noChangeArrowheads="1"/>
          </p:cNvSpPr>
          <p:nvPr/>
        </p:nvSpPr>
        <p:spPr bwMode="auto">
          <a:xfrm>
            <a:off x="1143000" y="4755406"/>
            <a:ext cx="6858000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fr-FR" altLang="fr-FR" sz="450" dirty="0">
                <a:solidFill>
                  <a:srgbClr val="000000"/>
                </a:solidFill>
              </a:rPr>
              <a:t>  </a:t>
            </a:r>
            <a:r>
              <a:rPr lang="fr-FR" altLang="fr-FR" sz="1050" dirty="0">
                <a:solidFill>
                  <a:srgbClr val="000000"/>
                </a:solidFill>
              </a:rPr>
              <a:t>                                                                                            </a:t>
            </a:r>
          </a:p>
          <a:p>
            <a:pPr algn="l"/>
            <a:endParaRPr lang="fr-FR" altLang="fr-FR" sz="105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3092" y="288783"/>
            <a:ext cx="861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25"/>
              </a:spcBef>
            </a:pPr>
            <a:r>
              <a:rPr lang="fr-FR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modèles des voies d’entrée </a:t>
            </a:r>
            <a:r>
              <a:rPr lang="fr-FR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dépendent du mode d’incorporation et des propriétés physico-chimiques de la substance incorporée. 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modèles systémiques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les </a:t>
            </a:r>
            <a:r>
              <a:rPr lang="fr-FR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voies d’excrétion </a:t>
            </a:r>
            <a:r>
              <a:rPr lang="fr-FR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dépendent de l’élément chimique.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365454" y="1459127"/>
            <a:ext cx="6453188" cy="3624263"/>
            <a:chOff x="381000" y="1589088"/>
            <a:chExt cx="8604250" cy="483235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861299" y="1589088"/>
              <a:ext cx="1057981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ingestion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3962400" y="1600200"/>
              <a:ext cx="0" cy="38100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5181600" y="1600200"/>
              <a:ext cx="0" cy="38100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241925" y="1598613"/>
              <a:ext cx="1149888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inhalation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27325" y="1598613"/>
              <a:ext cx="1196909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exhalation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181600" y="6040438"/>
              <a:ext cx="0" cy="381000"/>
            </a:xfrm>
            <a:prstGeom prst="line">
              <a:avLst/>
            </a:prstGeom>
            <a:noFill/>
            <a:ln w="15875">
              <a:solidFill>
                <a:srgbClr val="008E4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291138" y="6015038"/>
              <a:ext cx="696772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6600"/>
                  </a:solidFill>
                  <a:latin typeface="Trebuchet MS"/>
                </a:rPr>
                <a:t>urine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96560" y="3116262"/>
              <a:ext cx="1766039" cy="831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  <a:p>
              <a:pPr algn="ctr" eaLnBrk="0" hangingPunct="0"/>
              <a:r>
                <a:rPr lang="fr-FR" altLang="en-US" sz="1200" b="1" dirty="0">
                  <a:latin typeface="Trebuchet MS" panose="020B0603020202020204" pitchFamily="34" charset="0"/>
                </a:rPr>
                <a:t> </a:t>
              </a:r>
              <a:r>
                <a:rPr lang="fr-FR" altLang="en-US" sz="1200" b="1" dirty="0">
                  <a:solidFill>
                    <a:srgbClr val="FF0000"/>
                  </a:solidFill>
                  <a:latin typeface="Trebuchet MS"/>
                </a:rPr>
                <a:t>sang</a:t>
              </a:r>
            </a:p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473957" y="4478338"/>
              <a:ext cx="989588" cy="585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 dirty="0">
                  <a:solidFill>
                    <a:srgbClr val="FF0000"/>
                  </a:solidFill>
                  <a:latin typeface="Trebuchet MS"/>
                </a:rPr>
                <a:t>tous les</a:t>
              </a:r>
            </a:p>
            <a:p>
              <a:pPr algn="ctr" eaLnBrk="0" hangingPunct="0"/>
              <a:r>
                <a:rPr lang="fr-FR" altLang="en-US" sz="1200" b="1" dirty="0">
                  <a:solidFill>
                    <a:srgbClr val="FF0000"/>
                  </a:solidFill>
                  <a:latin typeface="Trebuchet MS"/>
                </a:rPr>
                <a:t> organes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880735" y="4448174"/>
              <a:ext cx="663643" cy="453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8E40"/>
              </a:solidFill>
              <a:miter lim="800000"/>
              <a:headEnd/>
              <a:tailEnd/>
            </a:ln>
            <a:effectLst/>
          </p:spPr>
          <p:txBody>
            <a:bodyPr wrap="none" lIns="69056" tIns="34529" rIns="69056" bIns="34529" anchor="ctr" anchorCtr="0">
              <a:no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 dirty="0">
                  <a:solidFill>
                    <a:srgbClr val="006600"/>
                  </a:solidFill>
                  <a:latin typeface="Trebuchet MS"/>
                </a:rPr>
                <a:t>reins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19378" y="5419725"/>
              <a:ext cx="767305" cy="509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8E40"/>
              </a:solidFill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200000"/>
                </a:lnSpc>
                <a:spcBef>
                  <a:spcPct val="100000"/>
                </a:spcBef>
              </a:pPr>
              <a:r>
                <a:rPr lang="fr-FR" altLang="en-US" sz="1200" b="1" dirty="0">
                  <a:solidFill>
                    <a:srgbClr val="006600"/>
                  </a:solidFill>
                  <a:latin typeface="Trebuchet MS"/>
                </a:rPr>
                <a:t>vessie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10642" y="2049463"/>
              <a:ext cx="1402093" cy="585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91E87"/>
              </a:solidFill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voies</a:t>
              </a:r>
            </a:p>
            <a:p>
              <a:pPr algn="ctr"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respiratoires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6382235" y="3162300"/>
              <a:ext cx="556242" cy="515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8E40"/>
              </a:solidFill>
              <a:miter lim="800000"/>
              <a:headEnd/>
              <a:tailEnd/>
            </a:ln>
            <a:effectLst/>
          </p:spPr>
          <p:txBody>
            <a:bodyPr wrap="none" lIns="69056" tIns="34529" rIns="69056" bIns="34529" anchor="ctr" anchorCtr="0">
              <a:no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fr-FR" altLang="en-US" sz="1200" b="1" dirty="0">
                  <a:solidFill>
                    <a:srgbClr val="006600"/>
                  </a:solidFill>
                  <a:latin typeface="Trebuchet MS"/>
                </a:rPr>
                <a:t>foie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7721599" y="2368551"/>
              <a:ext cx="1263651" cy="20627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91E87"/>
              </a:solidFill>
              <a:miter lim="800000"/>
              <a:headEnd/>
              <a:tailEnd/>
            </a:ln>
            <a:effectLst/>
          </p:spPr>
          <p:txBody>
            <a:bodyPr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  <a:p>
              <a:pPr algn="ctr" eaLnBrk="0" hangingPunct="0"/>
              <a:r>
                <a:rPr lang="fr-FR" altLang="en-US" sz="1200" b="1" dirty="0">
                  <a:latin typeface="Trebuchet MS" panose="020B0603020202020204" pitchFamily="34" charset="0"/>
                </a:rPr>
                <a:t>Tractus </a:t>
              </a:r>
            </a:p>
            <a:p>
              <a:pPr algn="ctr" eaLnBrk="0" hangingPunct="0"/>
              <a:r>
                <a:rPr lang="fr-FR" altLang="en-US" sz="1200" b="1" dirty="0">
                  <a:latin typeface="Trebuchet MS" panose="020B0603020202020204" pitchFamily="34" charset="0"/>
                </a:rPr>
                <a:t>gastro</a:t>
              </a:r>
            </a:p>
            <a:p>
              <a:pPr algn="ctr" eaLnBrk="0" hangingPunct="0"/>
              <a:r>
                <a:rPr lang="fr-FR" altLang="en-US" sz="1200" b="1" dirty="0">
                  <a:latin typeface="Trebuchet MS" panose="020B0603020202020204" pitchFamily="34" charset="0"/>
                </a:rPr>
                <a:t>intestinal</a:t>
              </a:r>
            </a:p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  <a:p>
              <a:pPr algn="ctr" eaLnBrk="0" hangingPunct="0"/>
              <a:endParaRPr lang="fr-FR" altLang="en-US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571936" y="2049463"/>
              <a:ext cx="1514153" cy="585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91E87"/>
              </a:solidFill>
              <a:miter lim="800000"/>
              <a:headEnd/>
              <a:tailEnd/>
            </a:ln>
            <a:effectLst/>
          </p:spPr>
          <p:txBody>
            <a:bodyPr wrap="squar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ganglions </a:t>
              </a:r>
            </a:p>
            <a:p>
              <a:pPr algn="ctr"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lymphatiques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381000" y="3933825"/>
              <a:ext cx="3352800" cy="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3162300" y="2286000"/>
              <a:ext cx="609600" cy="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8382000" y="1905000"/>
              <a:ext cx="0" cy="38100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3933825" y="4029075"/>
              <a:ext cx="152400" cy="381000"/>
              <a:chOff x="2448" y="2688"/>
              <a:chExt cx="96" cy="24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V="1">
                <a:off x="2448" y="2688"/>
                <a:ext cx="0" cy="240"/>
              </a:xfrm>
              <a:prstGeom prst="line">
                <a:avLst/>
              </a:prstGeom>
              <a:grpFill/>
              <a:ln w="15875">
                <a:solidFill>
                  <a:srgbClr val="FC0128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200" b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240"/>
              </a:xfrm>
              <a:prstGeom prst="line">
                <a:avLst/>
              </a:prstGeom>
              <a:grpFill/>
              <a:ln w="15875">
                <a:solidFill>
                  <a:srgbClr val="FC0128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200" b="1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5181600" y="4029075"/>
              <a:ext cx="0" cy="3810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08E40"/>
              </a:solidFill>
              <a:round/>
              <a:headEnd type="none" w="sm" len="sm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4648200" y="2686050"/>
              <a:ext cx="0" cy="3810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5181600" y="5000625"/>
              <a:ext cx="0" cy="381000"/>
            </a:xfrm>
            <a:prstGeom prst="line">
              <a:avLst/>
            </a:prstGeom>
            <a:noFill/>
            <a:ln w="15875">
              <a:solidFill>
                <a:srgbClr val="008E4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5610745" y="3828680"/>
              <a:ext cx="2057400" cy="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8382000" y="4495800"/>
              <a:ext cx="0" cy="609600"/>
            </a:xfrm>
            <a:prstGeom prst="line">
              <a:avLst/>
            </a:prstGeom>
            <a:noFill/>
            <a:ln w="15875">
              <a:solidFill>
                <a:srgbClr val="008E4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8042275" y="5160964"/>
              <a:ext cx="716007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6600"/>
                  </a:solidFill>
                  <a:latin typeface="Trebuchet MS"/>
                </a:rPr>
                <a:t>selles</a:t>
              </a:r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7086600" y="3420216"/>
              <a:ext cx="533400" cy="0"/>
            </a:xfrm>
            <a:prstGeom prst="line">
              <a:avLst/>
            </a:prstGeom>
            <a:noFill/>
            <a:ln w="15875">
              <a:solidFill>
                <a:srgbClr val="008E4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2208213" y="3276600"/>
              <a:ext cx="1525587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 flipV="1">
              <a:off x="2209800" y="2743200"/>
              <a:ext cx="0" cy="53340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rgbClr val="091E87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5562600" y="2514600"/>
              <a:ext cx="2057400" cy="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47"/>
            <p:cNvSpPr>
              <a:spLocks noChangeArrowheads="1"/>
            </p:cNvSpPr>
            <p:nvPr/>
          </p:nvSpPr>
          <p:spPr bwMode="auto">
            <a:xfrm>
              <a:off x="463550" y="1987550"/>
              <a:ext cx="673100" cy="1816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91E8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Line 50"/>
            <p:cNvSpPr>
              <a:spLocks noChangeShapeType="1"/>
            </p:cNvSpPr>
            <p:nvPr/>
          </p:nvSpPr>
          <p:spPr bwMode="auto">
            <a:xfrm>
              <a:off x="381000" y="3400425"/>
              <a:ext cx="3352800" cy="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1179497" y="3508534"/>
              <a:ext cx="2071080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transfert percutané</a:t>
              </a:r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443719" y="4075113"/>
              <a:ext cx="654025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plaie</a:t>
              </a: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450851" y="2713039"/>
              <a:ext cx="695325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peau</a:t>
              </a:r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463550" y="4502150"/>
              <a:ext cx="673100" cy="1816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91E8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463551" y="5257799"/>
              <a:ext cx="695325" cy="3391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fr-FR" altLang="en-US" sz="1200" b="1" dirty="0">
                  <a:solidFill>
                    <a:srgbClr val="0033CC"/>
                  </a:solidFill>
                  <a:latin typeface="Trebuchet MS"/>
                </a:rPr>
                <a:t>peau</a:t>
              </a: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5638800" y="3420216"/>
              <a:ext cx="616573" cy="0"/>
            </a:xfrm>
            <a:prstGeom prst="line">
              <a:avLst/>
            </a:prstGeom>
            <a:noFill/>
            <a:ln w="15875">
              <a:solidFill>
                <a:srgbClr val="008E4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1196976" y="2286000"/>
              <a:ext cx="308286" cy="0"/>
            </a:xfrm>
            <a:prstGeom prst="line">
              <a:avLst/>
            </a:prstGeom>
            <a:noFill/>
            <a:ln w="15875">
              <a:solidFill>
                <a:srgbClr val="091E87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0" b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9" name="Group 31"/>
          <p:cNvGrpSpPr>
            <a:grpSpLocks noChangeAspect="1"/>
          </p:cNvGrpSpPr>
          <p:nvPr/>
        </p:nvGrpSpPr>
        <p:grpSpPr bwMode="auto">
          <a:xfrm>
            <a:off x="464345" y="2809643"/>
            <a:ext cx="804208" cy="765225"/>
            <a:chOff x="2133" y="1479"/>
            <a:chExt cx="1494" cy="1362"/>
          </a:xfrm>
        </p:grpSpPr>
        <p:pic>
          <p:nvPicPr>
            <p:cNvPr id="58" name="Picture 3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" y="1479"/>
              <a:ext cx="1494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ctangle 33"/>
            <p:cNvSpPr>
              <a:spLocks noChangeAspect="1" noChangeArrowheads="1"/>
            </p:cNvSpPr>
            <p:nvPr/>
          </p:nvSpPr>
          <p:spPr bwMode="auto">
            <a:xfrm>
              <a:off x="2154" y="2432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60" name="Rectangle 8">
            <a:extLst>
              <a:ext uri="{FF2B5EF4-FFF2-40B4-BE49-F238E27FC236}">
                <a16:creationId xmlns:a16="http://schemas.microsoft.com/office/drawing/2014/main" id="{5F6C0D20-AB94-4D97-B229-3CD374C8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2" y="-45755"/>
            <a:ext cx="5247102" cy="4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dirty="0"/>
              <a:t>Modèles biocinétiques</a:t>
            </a:r>
          </a:p>
        </p:txBody>
      </p:sp>
    </p:spTree>
    <p:extLst>
      <p:ext uri="{BB962C8B-B14F-4D97-AF65-F5344CB8AC3E}">
        <p14:creationId xmlns:p14="http://schemas.microsoft.com/office/powerpoint/2010/main" val="23855953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346584" y="156686"/>
            <a:ext cx="5206719" cy="4650309"/>
            <a:chOff x="1035790" y="228321"/>
            <a:chExt cx="6002619" cy="5419753"/>
          </a:xfrm>
        </p:grpSpPr>
        <p:pic>
          <p:nvPicPr>
            <p:cNvPr id="1843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90" y="542444"/>
              <a:ext cx="5508983" cy="5105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26" name="Text Box 5"/>
            <p:cNvSpPr txBox="1">
              <a:spLocks noChangeArrowheads="1"/>
            </p:cNvSpPr>
            <p:nvPr/>
          </p:nvSpPr>
          <p:spPr bwMode="auto">
            <a:xfrm>
              <a:off x="1761656" y="228321"/>
              <a:ext cx="5276753" cy="39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voies extra-thoraciques (nez, pharynx, larynx…)</a:t>
              </a:r>
            </a:p>
          </p:txBody>
        </p:sp>
        <p:sp>
          <p:nvSpPr>
            <p:cNvPr id="184327" name="Text Box 6"/>
            <p:cNvSpPr txBox="1">
              <a:spLocks noChangeArrowheads="1"/>
            </p:cNvSpPr>
            <p:nvPr/>
          </p:nvSpPr>
          <p:spPr bwMode="auto">
            <a:xfrm>
              <a:off x="4756831" y="1843827"/>
              <a:ext cx="1200566" cy="39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alvéoles</a:t>
              </a:r>
            </a:p>
          </p:txBody>
        </p:sp>
        <p:sp>
          <p:nvSpPr>
            <p:cNvPr id="184328" name="Text Box 7"/>
            <p:cNvSpPr txBox="1">
              <a:spLocks noChangeArrowheads="1"/>
            </p:cNvSpPr>
            <p:nvPr/>
          </p:nvSpPr>
          <p:spPr bwMode="auto">
            <a:xfrm>
              <a:off x="2701339" y="4219808"/>
              <a:ext cx="1333251" cy="39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bronches</a:t>
              </a:r>
            </a:p>
          </p:txBody>
        </p:sp>
        <p:sp>
          <p:nvSpPr>
            <p:cNvPr id="190473" name="Line 9"/>
            <p:cNvSpPr>
              <a:spLocks noChangeShapeType="1"/>
            </p:cNvSpPr>
            <p:nvPr/>
          </p:nvSpPr>
          <p:spPr bwMode="auto">
            <a:xfrm flipH="1" flipV="1">
              <a:off x="4212637" y="1757745"/>
              <a:ext cx="559348" cy="2541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 flipH="1" flipV="1">
              <a:off x="3063873" y="2800350"/>
              <a:ext cx="422570" cy="141945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>
              <a:off x="3063873" y="542442"/>
              <a:ext cx="225216" cy="70783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476" name="Line 12"/>
            <p:cNvSpPr>
              <a:spLocks noChangeShapeType="1"/>
            </p:cNvSpPr>
            <p:nvPr/>
          </p:nvSpPr>
          <p:spPr bwMode="auto">
            <a:xfrm flipH="1" flipV="1">
              <a:off x="2492522" y="2290362"/>
              <a:ext cx="571351" cy="18840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554" y="4081333"/>
            <a:ext cx="451544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2160" indent="-132160" algn="just">
              <a:spcBef>
                <a:spcPts val="450"/>
              </a:spcBef>
              <a:buClr>
                <a:schemeClr val="tx2"/>
              </a:buClr>
              <a:buSzPct val="75000"/>
              <a:buFont typeface="Arial" charset="0"/>
              <a:buChar char="▌"/>
            </a:pP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Les particules fines se déposent dans le poumon profond. Les plus grosses particules se déposent dans les voies extra-thoraciques.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9880" y="1249991"/>
            <a:ext cx="37808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Dépôt des particules inhalées dans les voies respiratoires suivant leur taille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03C9BF-B89E-4CC9-93D4-2D034B58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1902317"/>
            <a:ext cx="3322372" cy="2049910"/>
          </a:xfrm>
          <a:prstGeom prst="rect">
            <a:avLst/>
          </a:prstGeom>
        </p:spPr>
      </p:pic>
      <p:grpSp>
        <p:nvGrpSpPr>
          <p:cNvPr id="17" name="Group 34">
            <a:extLst>
              <a:ext uri="{FF2B5EF4-FFF2-40B4-BE49-F238E27FC236}">
                <a16:creationId xmlns:a16="http://schemas.microsoft.com/office/drawing/2014/main" id="{B354DC9C-12CC-4A11-8307-0D3F0C31E4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247" y="156686"/>
            <a:ext cx="855287" cy="956031"/>
            <a:chOff x="2064" y="1218"/>
            <a:chExt cx="1623" cy="1884"/>
          </a:xfrm>
        </p:grpSpPr>
        <p:pic>
          <p:nvPicPr>
            <p:cNvPr id="19" name="Picture 35">
              <a:extLst>
                <a:ext uri="{FF2B5EF4-FFF2-40B4-BE49-F238E27FC236}">
                  <a16:creationId xmlns:a16="http://schemas.microsoft.com/office/drawing/2014/main" id="{6808845F-4EA4-4DBB-95FB-D5EBDF8A4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1218"/>
              <a:ext cx="1614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DA91A9D7-0331-4903-8921-E5DCF6B024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4" y="2024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547B4B22-BBC0-4DEF-BF14-13E803028309}"/>
              </a:ext>
            </a:extLst>
          </p:cNvPr>
          <p:cNvSpPr txBox="1">
            <a:spLocks noChangeArrowheads="1"/>
          </p:cNvSpPr>
          <p:nvPr/>
        </p:nvSpPr>
        <p:spPr>
          <a:xfrm>
            <a:off x="1073721" y="408233"/>
            <a:ext cx="2933228" cy="351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altLang="fr-FR" sz="1800" b="1" i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kern="0" dirty="0">
                <a:cs typeface="Calibri" panose="020F0502020204030204" pitchFamily="34" charset="0"/>
              </a:rPr>
              <a:t>Modèle respiratoire humain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8005599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69">
            <a:extLst>
              <a:ext uri="{FF2B5EF4-FFF2-40B4-BE49-F238E27FC236}">
                <a16:creationId xmlns:a16="http://schemas.microsoft.com/office/drawing/2014/main" id="{9988D542-6FBA-4515-B45B-BE3CFCF93F5B}"/>
              </a:ext>
            </a:extLst>
          </p:cNvPr>
          <p:cNvGrpSpPr>
            <a:grpSpLocks/>
          </p:cNvGrpSpPr>
          <p:nvPr/>
        </p:nvGrpSpPr>
        <p:grpSpPr bwMode="auto">
          <a:xfrm>
            <a:off x="4080901" y="287383"/>
            <a:ext cx="5063097" cy="4856117"/>
            <a:chOff x="860" y="483"/>
            <a:chExt cx="3678" cy="3829"/>
          </a:xfrm>
        </p:grpSpPr>
        <p:pic>
          <p:nvPicPr>
            <p:cNvPr id="49" name="Picture 70" descr="Respiratory Tract Model2">
              <a:extLst>
                <a:ext uri="{FF2B5EF4-FFF2-40B4-BE49-F238E27FC236}">
                  <a16:creationId xmlns:a16="http://schemas.microsoft.com/office/drawing/2014/main" id="{B27458F5-35E9-4B3B-B819-7A7CBA958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" y="483"/>
              <a:ext cx="2798" cy="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71">
              <a:extLst>
                <a:ext uri="{FF2B5EF4-FFF2-40B4-BE49-F238E27FC236}">
                  <a16:creationId xmlns:a16="http://schemas.microsoft.com/office/drawing/2014/main" id="{1548BC04-F525-4DD8-9E84-84C8D855C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0" y="532"/>
              <a:ext cx="3678" cy="3547"/>
              <a:chOff x="860" y="532"/>
              <a:chExt cx="3678" cy="3547"/>
            </a:xfrm>
          </p:grpSpPr>
          <p:sp>
            <p:nvSpPr>
              <p:cNvPr id="52" name="Text Box 72">
                <a:extLst>
                  <a:ext uri="{FF2B5EF4-FFF2-40B4-BE49-F238E27FC236}">
                    <a16:creationId xmlns:a16="http://schemas.microsoft.com/office/drawing/2014/main" id="{D92B6D6F-FD34-4032-9BEC-C583AC123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" y="822"/>
                <a:ext cx="1035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région</a:t>
                </a:r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fr-FR" altLang="en-US" sz="1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extra-thoracique</a:t>
                </a:r>
              </a:p>
            </p:txBody>
          </p:sp>
          <p:sp>
            <p:nvSpPr>
              <p:cNvPr id="56" name="Text Box 73">
                <a:extLst>
                  <a:ext uri="{FF2B5EF4-FFF2-40B4-BE49-F238E27FC236}">
                    <a16:creationId xmlns:a16="http://schemas.microsoft.com/office/drawing/2014/main" id="{2A77AE94-0511-41A0-9C4E-3A98A5BE0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6" y="1887"/>
                <a:ext cx="719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région</a:t>
                </a:r>
              </a:p>
              <a:p>
                <a:r>
                  <a:rPr lang="fr-FR" altLang="en-US" sz="1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thoracique</a:t>
                </a:r>
              </a:p>
            </p:txBody>
          </p:sp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9CBBA2E1-979B-4550-8D1F-130452A21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1553"/>
                <a:ext cx="301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BB</a:t>
                </a:r>
              </a:p>
            </p:txBody>
          </p:sp>
          <p:sp>
            <p:nvSpPr>
              <p:cNvPr id="58" name="Text Box 75">
                <a:extLst>
                  <a:ext uri="{FF2B5EF4-FFF2-40B4-BE49-F238E27FC236}">
                    <a16:creationId xmlns:a16="http://schemas.microsoft.com/office/drawing/2014/main" id="{8AC630A8-0B55-476C-95E0-41C79F3DE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7" y="2284"/>
                <a:ext cx="668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bronches</a:t>
                </a:r>
              </a:p>
            </p:txBody>
          </p:sp>
          <p:sp>
            <p:nvSpPr>
              <p:cNvPr id="59" name="Text Box 76">
                <a:extLst>
                  <a:ext uri="{FF2B5EF4-FFF2-40B4-BE49-F238E27FC236}">
                    <a16:creationId xmlns:a16="http://schemas.microsoft.com/office/drawing/2014/main" id="{9E26BB54-98F2-4B80-A8D1-0412A349E1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5" y="1359"/>
                <a:ext cx="329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ET</a:t>
                </a:r>
                <a:r>
                  <a:rPr lang="fr-FR" altLang="en-US" sz="1400" b="1" baseline="-25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fr-FR" altLang="en-US" sz="1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Text Box 77">
                <a:extLst>
                  <a:ext uri="{FF2B5EF4-FFF2-40B4-BE49-F238E27FC236}">
                    <a16:creationId xmlns:a16="http://schemas.microsoft.com/office/drawing/2014/main" id="{FCA57A5A-B85D-4B6F-B1B6-024AE4720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" y="827"/>
                <a:ext cx="329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ET</a:t>
                </a:r>
                <a:r>
                  <a:rPr lang="fr-FR" altLang="en-US" sz="1400" b="1" baseline="-25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fr-FR" altLang="en-US" sz="1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Text Box 78">
                <a:extLst>
                  <a:ext uri="{FF2B5EF4-FFF2-40B4-BE49-F238E27FC236}">
                    <a16:creationId xmlns:a16="http://schemas.microsoft.com/office/drawing/2014/main" id="{C3D3E91F-4F04-4FB1-AC40-C6525E69F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2" y="1402"/>
                <a:ext cx="49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larynx</a:t>
                </a:r>
              </a:p>
            </p:txBody>
          </p:sp>
          <p:sp>
            <p:nvSpPr>
              <p:cNvPr id="62" name="Text Box 79">
                <a:extLst>
                  <a:ext uri="{FF2B5EF4-FFF2-40B4-BE49-F238E27FC236}">
                    <a16:creationId xmlns:a16="http://schemas.microsoft.com/office/drawing/2014/main" id="{D5735776-804E-4113-A1BD-E2C7CDFAB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4" y="1618"/>
                <a:ext cx="57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trachée</a:t>
                </a:r>
              </a:p>
            </p:txBody>
          </p:sp>
          <p:sp>
            <p:nvSpPr>
              <p:cNvPr id="63" name="Text Box 80">
                <a:extLst>
                  <a:ext uri="{FF2B5EF4-FFF2-40B4-BE49-F238E27FC236}">
                    <a16:creationId xmlns:a16="http://schemas.microsoft.com/office/drawing/2014/main" id="{5B4AD63E-4F1B-4CD0-8D64-BBDC67E8B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" y="1156"/>
                <a:ext cx="36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oral</a:t>
                </a:r>
              </a:p>
            </p:txBody>
          </p:sp>
          <p:sp>
            <p:nvSpPr>
              <p:cNvPr id="64" name="Text Box 81">
                <a:extLst>
                  <a:ext uri="{FF2B5EF4-FFF2-40B4-BE49-F238E27FC236}">
                    <a16:creationId xmlns:a16="http://schemas.microsoft.com/office/drawing/2014/main" id="{0D0E42A4-7C43-400C-AAB7-32460A109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" y="1035"/>
                <a:ext cx="440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nasal</a:t>
                </a:r>
              </a:p>
            </p:txBody>
          </p:sp>
          <p:sp>
            <p:nvSpPr>
              <p:cNvPr id="65" name="Text Box 82">
                <a:extLst>
                  <a:ext uri="{FF2B5EF4-FFF2-40B4-BE49-F238E27FC236}">
                    <a16:creationId xmlns:a16="http://schemas.microsoft.com/office/drawing/2014/main" id="{66CE1591-9099-4185-B5FE-423F8ACD5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4" y="2087"/>
                <a:ext cx="1222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bronches principales</a:t>
                </a:r>
              </a:p>
            </p:txBody>
          </p:sp>
          <p:sp>
            <p:nvSpPr>
              <p:cNvPr id="66" name="Text Box 83">
                <a:extLst>
                  <a:ext uri="{FF2B5EF4-FFF2-40B4-BE49-F238E27FC236}">
                    <a16:creationId xmlns:a16="http://schemas.microsoft.com/office/drawing/2014/main" id="{73B669FB-EF7E-4E5A-957C-BB631AEE9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" y="2384"/>
                <a:ext cx="668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bronches</a:t>
                </a:r>
              </a:p>
            </p:txBody>
          </p:sp>
          <p:sp>
            <p:nvSpPr>
              <p:cNvPr id="67" name="Text Box 84">
                <a:extLst>
                  <a:ext uri="{FF2B5EF4-FFF2-40B4-BE49-F238E27FC236}">
                    <a16:creationId xmlns:a16="http://schemas.microsoft.com/office/drawing/2014/main" id="{6F0F05B5-F166-4612-A945-5E1D54327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699"/>
                <a:ext cx="80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bronchioles</a:t>
                </a:r>
              </a:p>
            </p:txBody>
          </p:sp>
          <p:sp>
            <p:nvSpPr>
              <p:cNvPr id="68" name="Text Box 85">
                <a:extLst>
                  <a:ext uri="{FF2B5EF4-FFF2-40B4-BE49-F238E27FC236}">
                    <a16:creationId xmlns:a16="http://schemas.microsoft.com/office/drawing/2014/main" id="{9030269E-005D-46F8-A363-86F586D1C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2" y="2758"/>
                <a:ext cx="294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bb</a:t>
                </a:r>
              </a:p>
            </p:txBody>
          </p:sp>
          <p:sp>
            <p:nvSpPr>
              <p:cNvPr id="69" name="Text Box 86">
                <a:extLst>
                  <a:ext uri="{FF2B5EF4-FFF2-40B4-BE49-F238E27FC236}">
                    <a16:creationId xmlns:a16="http://schemas.microsoft.com/office/drawing/2014/main" id="{196D252C-6966-417C-B17F-40F669C1F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4" y="2936"/>
                <a:ext cx="264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</a:t>
                </a:r>
              </a:p>
            </p:txBody>
          </p:sp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7B99F0A1-2D11-4702-9424-6A1D3F0D3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532"/>
                <a:ext cx="1484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passage nasal antérieur</a:t>
                </a:r>
              </a:p>
            </p:txBody>
          </p:sp>
          <p:sp>
            <p:nvSpPr>
              <p:cNvPr id="71" name="Text Box 88">
                <a:extLst>
                  <a:ext uri="{FF2B5EF4-FFF2-40B4-BE49-F238E27FC236}">
                    <a16:creationId xmlns:a16="http://schemas.microsoft.com/office/drawing/2014/main" id="{A5A6A95B-FB32-4D53-B63A-EE93540E3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" y="786"/>
                <a:ext cx="1492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passage nasal postérieur</a:t>
                </a:r>
              </a:p>
            </p:txBody>
          </p:sp>
          <p:sp>
            <p:nvSpPr>
              <p:cNvPr id="72" name="Text Box 89">
                <a:extLst>
                  <a:ext uri="{FF2B5EF4-FFF2-40B4-BE49-F238E27FC236}">
                    <a16:creationId xmlns:a16="http://schemas.microsoft.com/office/drawing/2014/main" id="{6AB70ECC-3B9E-4030-9BDA-702315547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6" y="1076"/>
                <a:ext cx="71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pharynx</a:t>
                </a:r>
              </a:p>
            </p:txBody>
          </p:sp>
          <p:sp>
            <p:nvSpPr>
              <p:cNvPr id="73" name="Text Box 90">
                <a:extLst>
                  <a:ext uri="{FF2B5EF4-FFF2-40B4-BE49-F238E27FC236}">
                    <a16:creationId xmlns:a16="http://schemas.microsoft.com/office/drawing/2014/main" id="{AC2A6265-86D7-4CBC-B79E-CCBF978D5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1" y="3212"/>
                <a:ext cx="291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bb</a:t>
                </a:r>
              </a:p>
            </p:txBody>
          </p:sp>
          <p:sp>
            <p:nvSpPr>
              <p:cNvPr id="74" name="Text Box 91">
                <a:extLst>
                  <a:ext uri="{FF2B5EF4-FFF2-40B4-BE49-F238E27FC236}">
                    <a16:creationId xmlns:a16="http://schemas.microsoft.com/office/drawing/2014/main" id="{8181F734-8BA2-4F9F-8FE9-CF0E5523B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9" y="3641"/>
                <a:ext cx="25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</a:t>
                </a:r>
              </a:p>
            </p:txBody>
          </p:sp>
          <p:sp>
            <p:nvSpPr>
              <p:cNvPr id="75" name="Text Box 92">
                <a:extLst>
                  <a:ext uri="{FF2B5EF4-FFF2-40B4-BE49-F238E27FC236}">
                    <a16:creationId xmlns:a16="http://schemas.microsoft.com/office/drawing/2014/main" id="{571AB70D-B4EE-48CE-B03E-66ED169395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" y="3836"/>
                <a:ext cx="1588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conduit alvéolaire + alvéole</a:t>
                </a:r>
              </a:p>
            </p:txBody>
          </p:sp>
          <p:sp>
            <p:nvSpPr>
              <p:cNvPr id="76" name="Text Box 93">
                <a:extLst>
                  <a:ext uri="{FF2B5EF4-FFF2-40B4-BE49-F238E27FC236}">
                    <a16:creationId xmlns:a16="http://schemas.microsoft.com/office/drawing/2014/main" id="{064B7839-83D0-4C1B-93D7-1E1D5AC95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2" y="3557"/>
                <a:ext cx="1551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bronchioles respiratoires</a:t>
                </a:r>
              </a:p>
            </p:txBody>
          </p:sp>
          <p:sp>
            <p:nvSpPr>
              <p:cNvPr id="77" name="Text Box 94">
                <a:extLst>
                  <a:ext uri="{FF2B5EF4-FFF2-40B4-BE49-F238E27FC236}">
                    <a16:creationId xmlns:a16="http://schemas.microsoft.com/office/drawing/2014/main" id="{85F121B0-9316-4E13-A5AF-7BC18937A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4" y="3363"/>
                <a:ext cx="1444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bronchioles terminales</a:t>
                </a:r>
              </a:p>
            </p:txBody>
          </p:sp>
          <p:sp>
            <p:nvSpPr>
              <p:cNvPr id="78" name="Text Box 95">
                <a:extLst>
                  <a:ext uri="{FF2B5EF4-FFF2-40B4-BE49-F238E27FC236}">
                    <a16:creationId xmlns:a16="http://schemas.microsoft.com/office/drawing/2014/main" id="{E63825F2-0A26-426A-AF77-B8FA89091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4" y="3184"/>
                <a:ext cx="139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bronchioles</a:t>
                </a:r>
              </a:p>
            </p:txBody>
          </p:sp>
          <p:sp>
            <p:nvSpPr>
              <p:cNvPr id="79" name="Text Box 96">
                <a:extLst>
                  <a:ext uri="{FF2B5EF4-FFF2-40B4-BE49-F238E27FC236}">
                    <a16:creationId xmlns:a16="http://schemas.microsoft.com/office/drawing/2014/main" id="{481587D1-9A6A-483F-9D24-6783C4344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3" y="2673"/>
                <a:ext cx="80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bronchioles</a:t>
                </a:r>
              </a:p>
            </p:txBody>
          </p:sp>
          <p:sp>
            <p:nvSpPr>
              <p:cNvPr id="80" name="Text Box 97">
                <a:extLst>
                  <a:ext uri="{FF2B5EF4-FFF2-40B4-BE49-F238E27FC236}">
                    <a16:creationId xmlns:a16="http://schemas.microsoft.com/office/drawing/2014/main" id="{DDFCDAF6-9E54-467B-8E00-91318D0EF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6" y="2830"/>
                <a:ext cx="897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alvéoles et interstices</a:t>
                </a:r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117193" y="691255"/>
            <a:ext cx="3638052" cy="3932327"/>
            <a:chOff x="2328627" y="1243191"/>
            <a:chExt cx="4360040" cy="5241293"/>
          </a:xfrm>
        </p:grpSpPr>
        <p:sp>
          <p:nvSpPr>
            <p:cNvPr id="3" name="Rectangle 2"/>
            <p:cNvSpPr/>
            <p:nvPr/>
          </p:nvSpPr>
          <p:spPr>
            <a:xfrm>
              <a:off x="2328627" y="1243191"/>
              <a:ext cx="4360040" cy="1779409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328627" y="3292119"/>
              <a:ext cx="4360040" cy="3159475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387600" y="2446867"/>
              <a:ext cx="855133" cy="474133"/>
            </a:xfrm>
            <a:prstGeom prst="rect">
              <a:avLst/>
            </a:prstGeom>
            <a:noFill/>
            <a:ln w="28575">
              <a:solidFill>
                <a:srgbClr val="00CC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LN</a:t>
              </a:r>
              <a:r>
                <a:rPr lang="fr-FR" sz="1400" b="1" baseline="-25000" dirty="0">
                  <a:solidFill>
                    <a:srgbClr val="00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387600" y="3598328"/>
              <a:ext cx="855133" cy="2421466"/>
            </a:xfrm>
            <a:prstGeom prst="rect">
              <a:avLst/>
            </a:prstGeom>
            <a:noFill/>
            <a:ln w="28575">
              <a:solidFill>
                <a:srgbClr val="00CC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LN</a:t>
              </a:r>
              <a:r>
                <a:rPr lang="fr-FR" sz="1400" b="1" baseline="-25000" dirty="0">
                  <a:solidFill>
                    <a:srgbClr val="00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47066" y="2446867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</a:t>
              </a:r>
              <a:r>
                <a:rPr lang="fr-FR" sz="1400" b="1" baseline="-250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seq</a:t>
              </a:r>
              <a:endParaRPr lang="fr-FR" sz="1400" b="1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469466" y="2446867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ET’</a:t>
              </a:r>
              <a:r>
                <a:rPr lang="fr-FR" sz="1400" b="1" baseline="-25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469466" y="1515533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</a:t>
              </a:r>
              <a:r>
                <a:rPr lang="fr-FR" sz="1400" b="1" baseline="-25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47066" y="3598328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  <a:r>
                <a:rPr lang="fr-FR" sz="1400" b="1" baseline="-250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seq</a:t>
              </a:r>
              <a:endParaRPr lang="fr-FR" sz="1400" b="1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47066" y="4571994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  <a:r>
                <a:rPr lang="fr-FR" sz="1400" b="1" baseline="-250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seq</a:t>
              </a:r>
              <a:endParaRPr lang="fr-FR" sz="1400" b="1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047066" y="5545661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endParaRPr lang="fr-FR" sz="1400" b="1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469466" y="3598328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  <a:r>
                <a:rPr lang="fr-FR" sz="1400" b="1" baseline="-25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’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469465" y="4571994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Bb</a:t>
              </a:r>
              <a:r>
                <a:rPr 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’</a:t>
              </a:r>
              <a:endParaRPr lang="fr-FR" sz="1400" b="1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69466" y="5545660"/>
              <a:ext cx="855133" cy="47413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ALV</a:t>
              </a:r>
              <a:endParaRPr lang="fr-FR" sz="1400" b="1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31167" y="1910837"/>
              <a:ext cx="1269988" cy="474133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œsophage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080561" y="1538061"/>
              <a:ext cx="1830928" cy="474134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environnement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2852780" y="6041496"/>
              <a:ext cx="1921937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thoracique</a:t>
              </a: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2369891" y="1246201"/>
              <a:ext cx="2161654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extra-thoracique</a:t>
              </a:r>
            </a:p>
          </p:txBody>
        </p:sp>
        <p:cxnSp>
          <p:nvCxnSpPr>
            <p:cNvPr id="6" name="Connecteur droit avec flèche 5"/>
            <p:cNvCxnSpPr>
              <a:stCxn id="86" idx="1"/>
              <a:endCxn id="84" idx="3"/>
            </p:cNvCxnSpPr>
            <p:nvPr/>
          </p:nvCxnSpPr>
          <p:spPr>
            <a:xfrm flipH="1">
              <a:off x="3242733" y="2683934"/>
              <a:ext cx="804333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>
              <a:stCxn id="89" idx="1"/>
            </p:cNvCxnSpPr>
            <p:nvPr/>
          </p:nvCxnSpPr>
          <p:spPr>
            <a:xfrm flipH="1">
              <a:off x="3242733" y="3835395"/>
              <a:ext cx="804333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avec flèche 112"/>
            <p:cNvCxnSpPr>
              <a:stCxn id="90" idx="1"/>
              <a:endCxn id="85" idx="3"/>
            </p:cNvCxnSpPr>
            <p:nvPr/>
          </p:nvCxnSpPr>
          <p:spPr>
            <a:xfrm flipH="1">
              <a:off x="3242733" y="4809061"/>
              <a:ext cx="804333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>
              <a:stCxn id="92" idx="1"/>
            </p:cNvCxnSpPr>
            <p:nvPr/>
          </p:nvCxnSpPr>
          <p:spPr>
            <a:xfrm flipH="1" flipV="1">
              <a:off x="3242734" y="5774260"/>
              <a:ext cx="804332" cy="8468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>
              <a:stCxn id="95" idx="1"/>
              <a:endCxn id="92" idx="3"/>
            </p:cNvCxnSpPr>
            <p:nvPr/>
          </p:nvCxnSpPr>
          <p:spPr>
            <a:xfrm flipH="1">
              <a:off x="4902199" y="5782727"/>
              <a:ext cx="567267" cy="1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>
              <a:stCxn id="94" idx="0"/>
              <a:endCxn id="93" idx="2"/>
            </p:cNvCxnSpPr>
            <p:nvPr/>
          </p:nvCxnSpPr>
          <p:spPr>
            <a:xfrm flipV="1">
              <a:off x="5897032" y="4072461"/>
              <a:ext cx="1" cy="499533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>
              <a:stCxn id="95" idx="0"/>
              <a:endCxn id="94" idx="2"/>
            </p:cNvCxnSpPr>
            <p:nvPr/>
          </p:nvCxnSpPr>
          <p:spPr>
            <a:xfrm flipH="1" flipV="1">
              <a:off x="5897032" y="5046127"/>
              <a:ext cx="1" cy="499533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>
              <a:stCxn id="93" idx="0"/>
              <a:endCxn id="87" idx="2"/>
            </p:cNvCxnSpPr>
            <p:nvPr/>
          </p:nvCxnSpPr>
          <p:spPr>
            <a:xfrm flipV="1">
              <a:off x="5897033" y="2921000"/>
              <a:ext cx="0" cy="677328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>
              <a:stCxn id="87" idx="0"/>
              <a:endCxn id="88" idx="2"/>
            </p:cNvCxnSpPr>
            <p:nvPr/>
          </p:nvCxnSpPr>
          <p:spPr>
            <a:xfrm flipV="1">
              <a:off x="5897033" y="1989666"/>
              <a:ext cx="0" cy="457201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>
              <a:cxnSpLocks/>
              <a:stCxn id="87" idx="1"/>
            </p:cNvCxnSpPr>
            <p:nvPr/>
          </p:nvCxnSpPr>
          <p:spPr>
            <a:xfrm flipH="1" flipV="1">
              <a:off x="4933062" y="2248668"/>
              <a:ext cx="536404" cy="435267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>
              <a:cxnSpLocks/>
            </p:cNvCxnSpPr>
            <p:nvPr/>
          </p:nvCxnSpPr>
          <p:spPr>
            <a:xfrm flipH="1">
              <a:off x="4758264" y="1772763"/>
              <a:ext cx="738388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225800" y="2331536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690 j</a:t>
              </a: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3335866" y="3478127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690 j</a:t>
              </a: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335865" y="4440324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690 j</a:t>
              </a:r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4778350" y="5797962"/>
              <a:ext cx="855134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690 j</a:t>
              </a: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3242734" y="5404928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63 a</a:t>
              </a: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5762274" y="5113860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350 j</a:t>
              </a: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5766506" y="4140192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 j</a:t>
              </a: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5774971" y="3001428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h</a:t>
              </a:r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5762271" y="2043097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0,5 h</a:t>
              </a:r>
            </a:p>
          </p:txBody>
        </p:sp>
        <p:sp>
          <p:nvSpPr>
            <p:cNvPr id="147" name="ZoneTexte 146"/>
            <p:cNvSpPr txBox="1"/>
            <p:nvPr/>
          </p:nvSpPr>
          <p:spPr>
            <a:xfrm>
              <a:off x="4762021" y="1425645"/>
              <a:ext cx="855135" cy="44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 h</a:t>
              </a: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4941417" y="2124676"/>
              <a:ext cx="919230" cy="41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 s</a:t>
              </a:r>
            </a:p>
          </p:txBody>
        </p:sp>
      </p:grpSp>
      <p:sp>
        <p:nvSpPr>
          <p:cNvPr id="54" name="Rectangle 8"/>
          <p:cNvSpPr txBox="1">
            <a:spLocks noChangeArrowheads="1"/>
          </p:cNvSpPr>
          <p:nvPr/>
        </p:nvSpPr>
        <p:spPr bwMode="auto">
          <a:xfrm>
            <a:off x="138536" y="106465"/>
            <a:ext cx="4512317" cy="3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sz="18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Epuration mécanique des particules déposées</a:t>
            </a:r>
          </a:p>
        </p:txBody>
      </p:sp>
    </p:spTree>
    <p:extLst>
      <p:ext uri="{BB962C8B-B14F-4D97-AF65-F5344CB8AC3E}">
        <p14:creationId xmlns:p14="http://schemas.microsoft.com/office/powerpoint/2010/main" val="6150546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802832" y="673518"/>
            <a:ext cx="4822032" cy="1663526"/>
            <a:chOff x="1428750" y="1890736"/>
            <a:chExt cx="6429376" cy="2218034"/>
          </a:xfrm>
        </p:grpSpPr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1428750" y="3698401"/>
              <a:ext cx="6429376" cy="410369"/>
            </a:xfrm>
            <a:prstGeom prst="rect">
              <a:avLst/>
            </a:prstGeom>
            <a:ln w="3492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sang (fluides biologiques)</a:t>
              </a: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428750" y="2343000"/>
              <a:ext cx="2209800" cy="783120"/>
            </a:xfrm>
            <a:prstGeom prst="rect">
              <a:avLst/>
            </a:prstGeom>
            <a:ln w="34925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225"/>
                </a:spcBef>
              </a:pP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dissolution</a:t>
              </a:r>
            </a:p>
            <a:p>
              <a:pPr algn="ctr" eaLnBrk="1" hangingPunct="1">
                <a:spcBef>
                  <a:spcPts val="450"/>
                </a:spcBef>
              </a:pP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rapide</a:t>
              </a: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5648325" y="2368648"/>
              <a:ext cx="2209800" cy="731824"/>
            </a:xfrm>
            <a:prstGeom prst="rect">
              <a:avLst/>
            </a:prstGeom>
            <a:noFill/>
            <a:ln w="349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225"/>
                </a:spcBef>
              </a:pP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dissolution</a:t>
              </a:r>
            </a:p>
            <a:p>
              <a:pPr algn="ctr" eaLnBrk="1" hangingPunct="1">
                <a:spcBef>
                  <a:spcPts val="225"/>
                </a:spcBef>
              </a:pP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lente</a:t>
              </a: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2457450" y="3188530"/>
              <a:ext cx="0" cy="50400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366962" y="1890736"/>
              <a:ext cx="4572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fr-FR" sz="1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fr-FR" sz="1400" b="1" i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2595562" y="3145791"/>
              <a:ext cx="523875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fr-FR" sz="1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fr-FR" sz="1400" b="1" i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6672263" y="3135493"/>
              <a:ext cx="4762" cy="50400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6810375" y="3050679"/>
              <a:ext cx="4572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b="1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fr-FR" sz="1400" b="1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fr-FR" sz="1400" b="1" i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6391275" y="1904077"/>
              <a:ext cx="8382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1–</a:t>
              </a:r>
              <a:r>
                <a:rPr lang="fr-FR" sz="1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fr-FR" sz="1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fr-FR" sz="1400" b="1" i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378844" y="108065"/>
            <a:ext cx="3835004" cy="5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fr-FR" sz="18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Absorption vers le sang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77357"/>
              </p:ext>
            </p:extLst>
          </p:nvPr>
        </p:nvGraphicFramePr>
        <p:xfrm>
          <a:off x="1305660" y="2927663"/>
          <a:ext cx="5602775" cy="1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400" i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fraction rapidement dissoute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400" i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taux de dissolution</a:t>
                      </a:r>
                      <a:r>
                        <a:rPr lang="fr-FR" sz="1400" i="0" baseline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rapide</a:t>
                      </a:r>
                      <a:r>
                        <a:rPr lang="fr-FR" sz="1400" i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(d</a:t>
                      </a:r>
                      <a:r>
                        <a:rPr lang="fr-FR" sz="1400" i="0" baseline="3000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-1</a:t>
                      </a:r>
                      <a:r>
                        <a:rPr lang="fr-FR" sz="1400" i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i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taux de dissolution lente (d</a:t>
                      </a:r>
                      <a:r>
                        <a:rPr lang="fr-FR" sz="1400" i="0" baseline="3000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-1</a:t>
                      </a:r>
                      <a:r>
                        <a:rPr lang="fr-FR" sz="1400" i="0" noProof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fr-FR" sz="1400" i="0" noProof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400" i="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</a:t>
                      </a:r>
                      <a:r>
                        <a:rPr lang="fr-FR" sz="1400" i="0" baseline="-250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</a:t>
                      </a:r>
                      <a:r>
                        <a:rPr lang="fr-FR" sz="1400" i="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400" i="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s</a:t>
                      </a:r>
                      <a:r>
                        <a:rPr lang="fr-FR" sz="1400" i="0" baseline="-250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</a:t>
                      </a:r>
                      <a:endParaRPr lang="fr-FR" sz="1400" i="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fr-FR" sz="1400" i="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</a:t>
                      </a:r>
                      <a:r>
                        <a:rPr lang="fr-FR" sz="1400" i="0" baseline="-2500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</a:t>
                      </a:r>
                      <a:endParaRPr lang="fr-FR" sz="1400" i="0" noProof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noProof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 (rapide)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M</a:t>
                      </a:r>
                      <a:r>
                        <a:rPr lang="fr-FR" sz="1400" i="0" baseline="0" noProof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(modérée)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0,2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0,005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S (lente)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0,01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noProof="0" dirty="0">
                          <a:latin typeface="Trebuchet MS" panose="020B0603020202020204" pitchFamily="34" charset="0"/>
                        </a:rPr>
                        <a:t>0,0001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649480" y="673518"/>
            <a:ext cx="773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fraction</a:t>
            </a:r>
            <a:endParaRPr lang="fr-FR" sz="1400" b="1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649480" y="1614809"/>
            <a:ext cx="821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taux (j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97089" y="2584683"/>
            <a:ext cx="72199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ì"/>
            </a:pPr>
            <a:r>
              <a:rPr lang="fr-FR" altLang="fr-FR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d’absorption de référence F, M, S suivant la forme chimique du radionucléide</a:t>
            </a:r>
          </a:p>
        </p:txBody>
      </p:sp>
    </p:spTree>
    <p:extLst>
      <p:ext uri="{BB962C8B-B14F-4D97-AF65-F5344CB8AC3E}">
        <p14:creationId xmlns:p14="http://schemas.microsoft.com/office/powerpoint/2010/main" val="47332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062448" y="203517"/>
            <a:ext cx="6886559" cy="4781234"/>
            <a:chOff x="515890" y="898390"/>
            <a:chExt cx="8047879" cy="5747943"/>
          </a:xfrm>
        </p:grpSpPr>
        <p:sp>
          <p:nvSpPr>
            <p:cNvPr id="317442" name="Rectangle 2"/>
            <p:cNvSpPr>
              <a:spLocks noChangeArrowheads="1"/>
            </p:cNvSpPr>
            <p:nvPr/>
          </p:nvSpPr>
          <p:spPr bwMode="auto">
            <a:xfrm>
              <a:off x="3163358" y="1180565"/>
              <a:ext cx="1539610" cy="538162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cavité buccale</a:t>
              </a: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pharynx</a:t>
              </a:r>
            </a:p>
          </p:txBody>
        </p:sp>
        <p:sp>
          <p:nvSpPr>
            <p:cNvPr id="317443" name="Rectangle 3"/>
            <p:cNvSpPr>
              <a:spLocks noChangeArrowheads="1"/>
            </p:cNvSpPr>
            <p:nvPr/>
          </p:nvSpPr>
          <p:spPr bwMode="auto">
            <a:xfrm>
              <a:off x="3317876" y="2756156"/>
              <a:ext cx="1385092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fr-FR" alt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estomac</a:t>
              </a:r>
            </a:p>
            <a:p>
              <a:pPr algn="ctr" eaLnBrk="0" hangingPunct="0"/>
              <a:endParaRPr lang="fr-FR" alt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44" name="Rectangle 4"/>
            <p:cNvSpPr>
              <a:spLocks noChangeArrowheads="1"/>
            </p:cNvSpPr>
            <p:nvPr/>
          </p:nvSpPr>
          <p:spPr bwMode="auto">
            <a:xfrm>
              <a:off x="3327401" y="3518683"/>
              <a:ext cx="1366043" cy="53498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intestin</a:t>
              </a: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grêle</a:t>
              </a:r>
            </a:p>
          </p:txBody>
        </p:sp>
        <p:sp>
          <p:nvSpPr>
            <p:cNvPr id="317445" name="Rectangle 5"/>
            <p:cNvSpPr>
              <a:spLocks noChangeArrowheads="1"/>
            </p:cNvSpPr>
            <p:nvPr/>
          </p:nvSpPr>
          <p:spPr bwMode="auto">
            <a:xfrm>
              <a:off x="3317875" y="4266762"/>
              <a:ext cx="1385093" cy="53498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colon</a:t>
              </a:r>
            </a:p>
            <a:p>
              <a:pPr algn="ctr" eaLnBrk="0" hangingPunct="0"/>
              <a:r>
                <a:rPr lang="en-GB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droit</a:t>
              </a:r>
            </a:p>
          </p:txBody>
        </p:sp>
        <p:sp>
          <p:nvSpPr>
            <p:cNvPr id="317446" name="Rectangle 6"/>
            <p:cNvSpPr>
              <a:spLocks noChangeArrowheads="1"/>
            </p:cNvSpPr>
            <p:nvPr/>
          </p:nvSpPr>
          <p:spPr bwMode="auto">
            <a:xfrm>
              <a:off x="3317875" y="5011727"/>
              <a:ext cx="1384300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colon</a:t>
              </a:r>
            </a:p>
            <a:p>
              <a:pPr algn="ctr" eaLnBrk="0" hangingPunct="0"/>
              <a:r>
                <a:rPr lang="en-GB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gauche</a:t>
              </a:r>
            </a:p>
          </p:txBody>
        </p:sp>
        <p:sp>
          <p:nvSpPr>
            <p:cNvPr id="317447" name="Rectangle 7"/>
            <p:cNvSpPr>
              <a:spLocks noChangeArrowheads="1"/>
            </p:cNvSpPr>
            <p:nvPr/>
          </p:nvSpPr>
          <p:spPr bwMode="auto">
            <a:xfrm>
              <a:off x="3317875" y="5766322"/>
              <a:ext cx="1384300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sigmoïde</a:t>
              </a: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rectum</a:t>
              </a:r>
            </a:p>
          </p:txBody>
        </p:sp>
        <p:sp>
          <p:nvSpPr>
            <p:cNvPr id="317449" name="Rectangle 9"/>
            <p:cNvSpPr>
              <a:spLocks noChangeArrowheads="1"/>
            </p:cNvSpPr>
            <p:nvPr/>
          </p:nvSpPr>
          <p:spPr bwMode="auto">
            <a:xfrm>
              <a:off x="3317877" y="1918752"/>
              <a:ext cx="1385091" cy="62865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œsophage</a:t>
              </a:r>
            </a:p>
            <a:p>
              <a:pPr algn="ctr" eaLnBrk="0" hangingPunct="0"/>
              <a:r>
                <a:rPr lang="fr-FR" altLang="en-US" sz="1400" dirty="0">
                  <a:solidFill>
                    <a:srgbClr val="00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fr-FR" altLang="en-US" sz="1400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17451" name="Rectangle 11"/>
            <p:cNvSpPr>
              <a:spLocks noChangeArrowheads="1"/>
            </p:cNvSpPr>
            <p:nvPr/>
          </p:nvSpPr>
          <p:spPr bwMode="auto">
            <a:xfrm>
              <a:off x="5648326" y="1100924"/>
              <a:ext cx="1020762" cy="5365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dents</a:t>
              </a:r>
            </a:p>
          </p:txBody>
        </p:sp>
        <p:sp>
          <p:nvSpPr>
            <p:cNvPr id="317452" name="Rectangle 12"/>
            <p:cNvSpPr>
              <a:spLocks noChangeArrowheads="1"/>
            </p:cNvSpPr>
            <p:nvPr/>
          </p:nvSpPr>
          <p:spPr bwMode="auto">
            <a:xfrm>
              <a:off x="5213350" y="2755364"/>
              <a:ext cx="728663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paroi</a:t>
              </a:r>
            </a:p>
          </p:txBody>
        </p:sp>
        <p:sp>
          <p:nvSpPr>
            <p:cNvPr id="317454" name="Rectangle 14"/>
            <p:cNvSpPr>
              <a:spLocks noChangeArrowheads="1"/>
            </p:cNvSpPr>
            <p:nvPr/>
          </p:nvSpPr>
          <p:spPr bwMode="auto">
            <a:xfrm>
              <a:off x="5213350" y="4269602"/>
              <a:ext cx="728663" cy="53498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paroi</a:t>
              </a:r>
            </a:p>
          </p:txBody>
        </p:sp>
        <p:sp>
          <p:nvSpPr>
            <p:cNvPr id="317455" name="Rectangle 15"/>
            <p:cNvSpPr>
              <a:spLocks noChangeArrowheads="1"/>
            </p:cNvSpPr>
            <p:nvPr/>
          </p:nvSpPr>
          <p:spPr bwMode="auto">
            <a:xfrm>
              <a:off x="5213350" y="5015069"/>
              <a:ext cx="728663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paroi</a:t>
              </a:r>
            </a:p>
          </p:txBody>
        </p:sp>
        <p:sp>
          <p:nvSpPr>
            <p:cNvPr id="317456" name="Rectangle 16"/>
            <p:cNvSpPr>
              <a:spLocks noChangeArrowheads="1"/>
            </p:cNvSpPr>
            <p:nvPr/>
          </p:nvSpPr>
          <p:spPr bwMode="auto">
            <a:xfrm>
              <a:off x="5213350" y="5730603"/>
              <a:ext cx="728663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paroi</a:t>
              </a:r>
            </a:p>
          </p:txBody>
        </p:sp>
        <p:sp>
          <p:nvSpPr>
            <p:cNvPr id="317457" name="Rectangle 17"/>
            <p:cNvSpPr>
              <a:spLocks noChangeArrowheads="1"/>
            </p:cNvSpPr>
            <p:nvPr/>
          </p:nvSpPr>
          <p:spPr bwMode="auto">
            <a:xfrm>
              <a:off x="1613396" y="3518684"/>
              <a:ext cx="1262062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organes</a:t>
              </a: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sécrétoires</a:t>
              </a:r>
            </a:p>
          </p:txBody>
        </p:sp>
        <p:sp>
          <p:nvSpPr>
            <p:cNvPr id="317459" name="Rectangle 19"/>
            <p:cNvSpPr>
              <a:spLocks noChangeArrowheads="1"/>
            </p:cNvSpPr>
            <p:nvPr/>
          </p:nvSpPr>
          <p:spPr bwMode="auto">
            <a:xfrm>
              <a:off x="515890" y="2253715"/>
              <a:ext cx="728662" cy="38798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wordArtVert" wrap="none" anchor="ctr"/>
            <a:lstStyle/>
            <a:p>
              <a:pPr algn="ctr" eaLnBrk="0" hangingPunct="0"/>
              <a:r>
                <a:rPr lang="en-GB" altLang="en-US" sz="1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SANG</a:t>
              </a:r>
            </a:p>
          </p:txBody>
        </p:sp>
        <p:sp>
          <p:nvSpPr>
            <p:cNvPr id="317460" name="Rectangle 20"/>
            <p:cNvSpPr>
              <a:spLocks noChangeArrowheads="1"/>
            </p:cNvSpPr>
            <p:nvPr/>
          </p:nvSpPr>
          <p:spPr bwMode="auto">
            <a:xfrm>
              <a:off x="6683421" y="3942020"/>
              <a:ext cx="730250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foie</a:t>
              </a:r>
            </a:p>
          </p:txBody>
        </p:sp>
        <p:sp>
          <p:nvSpPr>
            <p:cNvPr id="317461" name="Rectangle 21"/>
            <p:cNvSpPr>
              <a:spLocks noChangeArrowheads="1"/>
            </p:cNvSpPr>
            <p:nvPr/>
          </p:nvSpPr>
          <p:spPr bwMode="auto">
            <a:xfrm>
              <a:off x="5648326" y="1925103"/>
              <a:ext cx="1020762" cy="55721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muqueuse</a:t>
              </a: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buccale</a:t>
              </a:r>
            </a:p>
          </p:txBody>
        </p:sp>
        <p:sp>
          <p:nvSpPr>
            <p:cNvPr id="317462" name="Rectangle 22"/>
            <p:cNvSpPr>
              <a:spLocks noChangeArrowheads="1"/>
            </p:cNvSpPr>
            <p:nvPr/>
          </p:nvSpPr>
          <p:spPr bwMode="auto">
            <a:xfrm>
              <a:off x="1613395" y="1194852"/>
              <a:ext cx="1262062" cy="5365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glandes</a:t>
              </a:r>
            </a:p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salivaires</a:t>
              </a:r>
            </a:p>
          </p:txBody>
        </p:sp>
        <p:sp>
          <p:nvSpPr>
            <p:cNvPr id="317463" name="Text Box 23"/>
            <p:cNvSpPr txBox="1">
              <a:spLocks noChangeArrowheads="1"/>
            </p:cNvSpPr>
            <p:nvPr/>
          </p:nvSpPr>
          <p:spPr bwMode="auto">
            <a:xfrm>
              <a:off x="2235125" y="2137945"/>
              <a:ext cx="1509122" cy="37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altLang="en-US" sz="1400" dirty="0">
                  <a:solidFill>
                    <a:srgbClr val="00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rapide</a:t>
              </a:r>
            </a:p>
          </p:txBody>
        </p:sp>
        <p:sp>
          <p:nvSpPr>
            <p:cNvPr id="317464" name="Text Box 24"/>
            <p:cNvSpPr txBox="1">
              <a:spLocks noChangeArrowheads="1"/>
            </p:cNvSpPr>
            <p:nvPr/>
          </p:nvSpPr>
          <p:spPr bwMode="auto">
            <a:xfrm>
              <a:off x="4661499" y="2169845"/>
              <a:ext cx="538293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en-US" sz="1400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lent</a:t>
              </a:r>
            </a:p>
          </p:txBody>
        </p:sp>
        <p:sp>
          <p:nvSpPr>
            <p:cNvPr id="317466" name="Line 26"/>
            <p:cNvSpPr>
              <a:spLocks noChangeShapeType="1"/>
            </p:cNvSpPr>
            <p:nvPr/>
          </p:nvSpPr>
          <p:spPr bwMode="auto">
            <a:xfrm flipV="1">
              <a:off x="845309" y="1463139"/>
              <a:ext cx="768086" cy="79057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67" name="Line 27"/>
            <p:cNvSpPr>
              <a:spLocks noChangeShapeType="1"/>
            </p:cNvSpPr>
            <p:nvPr/>
          </p:nvSpPr>
          <p:spPr bwMode="auto">
            <a:xfrm flipV="1">
              <a:off x="1254090" y="3772152"/>
              <a:ext cx="35930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68" name="Line 28"/>
            <p:cNvSpPr>
              <a:spLocks noChangeShapeType="1"/>
            </p:cNvSpPr>
            <p:nvPr/>
          </p:nvSpPr>
          <p:spPr bwMode="auto">
            <a:xfrm flipV="1">
              <a:off x="2875459" y="1449646"/>
              <a:ext cx="287900" cy="79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69" name="Line 29"/>
            <p:cNvSpPr>
              <a:spLocks noChangeShapeType="1"/>
            </p:cNvSpPr>
            <p:nvPr/>
          </p:nvSpPr>
          <p:spPr bwMode="auto">
            <a:xfrm>
              <a:off x="4702969" y="1367359"/>
              <a:ext cx="94535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0" name="Line 30"/>
            <p:cNvSpPr>
              <a:spLocks noChangeShapeType="1"/>
            </p:cNvSpPr>
            <p:nvPr/>
          </p:nvSpPr>
          <p:spPr bwMode="auto">
            <a:xfrm flipH="1">
              <a:off x="4691856" y="1512088"/>
              <a:ext cx="95647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1" name="Line 31"/>
            <p:cNvSpPr>
              <a:spLocks noChangeShapeType="1"/>
            </p:cNvSpPr>
            <p:nvPr/>
          </p:nvSpPr>
          <p:spPr bwMode="auto">
            <a:xfrm>
              <a:off x="4697412" y="1637499"/>
              <a:ext cx="950914" cy="56621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2" name="Line 32"/>
            <p:cNvSpPr>
              <a:spLocks noChangeShapeType="1"/>
            </p:cNvSpPr>
            <p:nvPr/>
          </p:nvSpPr>
          <p:spPr bwMode="auto">
            <a:xfrm>
              <a:off x="6683422" y="2203708"/>
              <a:ext cx="1118942" cy="27860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3" name="Line 33"/>
            <p:cNvSpPr>
              <a:spLocks noChangeShapeType="1"/>
            </p:cNvSpPr>
            <p:nvPr/>
          </p:nvSpPr>
          <p:spPr bwMode="auto">
            <a:xfrm flipV="1">
              <a:off x="2875457" y="3113611"/>
              <a:ext cx="442417" cy="54437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5" name="Line 35"/>
            <p:cNvSpPr>
              <a:spLocks noChangeShapeType="1"/>
            </p:cNvSpPr>
            <p:nvPr/>
          </p:nvSpPr>
          <p:spPr bwMode="auto">
            <a:xfrm>
              <a:off x="2875457" y="3925351"/>
              <a:ext cx="442417" cy="63787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6" name="Line 36"/>
            <p:cNvSpPr>
              <a:spLocks noChangeShapeType="1"/>
            </p:cNvSpPr>
            <p:nvPr/>
          </p:nvSpPr>
          <p:spPr bwMode="auto">
            <a:xfrm>
              <a:off x="4702969" y="2916735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7" name="Line 37"/>
            <p:cNvSpPr>
              <a:spLocks noChangeShapeType="1"/>
            </p:cNvSpPr>
            <p:nvPr/>
          </p:nvSpPr>
          <p:spPr bwMode="auto">
            <a:xfrm>
              <a:off x="4702175" y="3705255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8" name="Line 38"/>
            <p:cNvSpPr>
              <a:spLocks noChangeShapeType="1"/>
            </p:cNvSpPr>
            <p:nvPr/>
          </p:nvSpPr>
          <p:spPr bwMode="auto">
            <a:xfrm>
              <a:off x="4702175" y="4467211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79" name="Line 39"/>
            <p:cNvSpPr>
              <a:spLocks noChangeShapeType="1"/>
            </p:cNvSpPr>
            <p:nvPr/>
          </p:nvSpPr>
          <p:spPr bwMode="auto">
            <a:xfrm>
              <a:off x="4702175" y="5187938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0" name="Line 40"/>
            <p:cNvSpPr>
              <a:spLocks noChangeShapeType="1"/>
            </p:cNvSpPr>
            <p:nvPr/>
          </p:nvSpPr>
          <p:spPr bwMode="auto">
            <a:xfrm>
              <a:off x="4702175" y="5933540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1" name="Line 41"/>
            <p:cNvSpPr>
              <a:spLocks noChangeShapeType="1"/>
            </p:cNvSpPr>
            <p:nvPr/>
          </p:nvSpPr>
          <p:spPr bwMode="auto">
            <a:xfrm flipH="1">
              <a:off x="4702968" y="3139012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2" name="Line 42"/>
            <p:cNvSpPr>
              <a:spLocks noChangeShapeType="1"/>
            </p:cNvSpPr>
            <p:nvPr/>
          </p:nvSpPr>
          <p:spPr bwMode="auto">
            <a:xfrm flipH="1">
              <a:off x="4702175" y="3906868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3" name="Line 43"/>
            <p:cNvSpPr>
              <a:spLocks noChangeShapeType="1"/>
            </p:cNvSpPr>
            <p:nvPr/>
          </p:nvSpPr>
          <p:spPr bwMode="auto">
            <a:xfrm flipH="1">
              <a:off x="4702175" y="4667236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4" name="Line 44"/>
            <p:cNvSpPr>
              <a:spLocks noChangeShapeType="1"/>
            </p:cNvSpPr>
            <p:nvPr/>
          </p:nvSpPr>
          <p:spPr bwMode="auto">
            <a:xfrm flipH="1">
              <a:off x="4702175" y="5387963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5" name="Line 45"/>
            <p:cNvSpPr>
              <a:spLocks noChangeShapeType="1"/>
            </p:cNvSpPr>
            <p:nvPr/>
          </p:nvSpPr>
          <p:spPr bwMode="auto">
            <a:xfrm flipH="1">
              <a:off x="4702175" y="6133565"/>
              <a:ext cx="5111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6" name="Line 46"/>
            <p:cNvSpPr>
              <a:spLocks noChangeShapeType="1"/>
            </p:cNvSpPr>
            <p:nvPr/>
          </p:nvSpPr>
          <p:spPr bwMode="auto">
            <a:xfrm>
              <a:off x="6252149" y="3022858"/>
              <a:ext cx="0" cy="300990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7" name="Line 47"/>
            <p:cNvSpPr>
              <a:spLocks noChangeShapeType="1"/>
            </p:cNvSpPr>
            <p:nvPr/>
          </p:nvSpPr>
          <p:spPr bwMode="auto">
            <a:xfrm>
              <a:off x="5951584" y="3039530"/>
              <a:ext cx="2921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8" name="Line 48"/>
            <p:cNvSpPr>
              <a:spLocks noChangeShapeType="1"/>
            </p:cNvSpPr>
            <p:nvPr/>
          </p:nvSpPr>
          <p:spPr bwMode="auto">
            <a:xfrm>
              <a:off x="5942013" y="6024293"/>
              <a:ext cx="324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89" name="Line 49"/>
            <p:cNvSpPr>
              <a:spLocks noChangeShapeType="1"/>
            </p:cNvSpPr>
            <p:nvPr/>
          </p:nvSpPr>
          <p:spPr bwMode="auto">
            <a:xfrm>
              <a:off x="5951584" y="4511142"/>
              <a:ext cx="2921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0" name="Line 50"/>
            <p:cNvSpPr>
              <a:spLocks noChangeShapeType="1"/>
            </p:cNvSpPr>
            <p:nvPr/>
          </p:nvSpPr>
          <p:spPr bwMode="auto">
            <a:xfrm>
              <a:off x="5951584" y="3842805"/>
              <a:ext cx="2921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1" name="Line 51"/>
            <p:cNvSpPr>
              <a:spLocks noChangeShapeType="1"/>
            </p:cNvSpPr>
            <p:nvPr/>
          </p:nvSpPr>
          <p:spPr bwMode="auto">
            <a:xfrm flipV="1">
              <a:off x="5942012" y="5279220"/>
              <a:ext cx="324000" cy="334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2" name="Line 52"/>
            <p:cNvSpPr>
              <a:spLocks noChangeShapeType="1"/>
            </p:cNvSpPr>
            <p:nvPr/>
          </p:nvSpPr>
          <p:spPr bwMode="auto">
            <a:xfrm>
              <a:off x="6246859" y="4212161"/>
              <a:ext cx="4365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3" name="Line 53"/>
            <p:cNvSpPr>
              <a:spLocks noChangeShapeType="1"/>
            </p:cNvSpPr>
            <p:nvPr/>
          </p:nvSpPr>
          <p:spPr bwMode="auto">
            <a:xfrm>
              <a:off x="7438013" y="4209513"/>
              <a:ext cx="36353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4" name="Line 54"/>
            <p:cNvSpPr>
              <a:spLocks noChangeShapeType="1"/>
            </p:cNvSpPr>
            <p:nvPr/>
          </p:nvSpPr>
          <p:spPr bwMode="auto">
            <a:xfrm>
              <a:off x="7024469" y="3407019"/>
              <a:ext cx="65563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5" name="Line 55"/>
            <p:cNvSpPr>
              <a:spLocks noChangeShapeType="1"/>
            </p:cNvSpPr>
            <p:nvPr/>
          </p:nvSpPr>
          <p:spPr bwMode="auto">
            <a:xfrm flipH="1">
              <a:off x="7048546" y="3376279"/>
              <a:ext cx="0" cy="56679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6" name="Line 56"/>
            <p:cNvSpPr>
              <a:spLocks noChangeShapeType="1"/>
            </p:cNvSpPr>
            <p:nvPr/>
          </p:nvSpPr>
          <p:spPr bwMode="auto">
            <a:xfrm>
              <a:off x="3681413" y="1718726"/>
              <a:ext cx="0" cy="216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7" name="Line 57"/>
            <p:cNvSpPr>
              <a:spLocks noChangeShapeType="1"/>
            </p:cNvSpPr>
            <p:nvPr/>
          </p:nvSpPr>
          <p:spPr bwMode="auto">
            <a:xfrm>
              <a:off x="4338638" y="1718726"/>
              <a:ext cx="0" cy="216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499" name="Line 59"/>
            <p:cNvSpPr>
              <a:spLocks noChangeShapeType="1"/>
            </p:cNvSpPr>
            <p:nvPr/>
          </p:nvSpPr>
          <p:spPr bwMode="auto">
            <a:xfrm flipH="1">
              <a:off x="4002485" y="3299019"/>
              <a:ext cx="1" cy="216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500" name="Line 60"/>
            <p:cNvSpPr>
              <a:spLocks noChangeShapeType="1"/>
            </p:cNvSpPr>
            <p:nvPr/>
          </p:nvSpPr>
          <p:spPr bwMode="auto">
            <a:xfrm>
              <a:off x="4046538" y="6268502"/>
              <a:ext cx="0" cy="37783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503" name="Line 63"/>
            <p:cNvSpPr>
              <a:spLocks noChangeShapeType="1"/>
            </p:cNvSpPr>
            <p:nvPr/>
          </p:nvSpPr>
          <p:spPr bwMode="auto">
            <a:xfrm>
              <a:off x="4002485" y="898390"/>
              <a:ext cx="0" cy="2821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504" name="Line 64"/>
            <p:cNvSpPr>
              <a:spLocks noChangeShapeType="1"/>
            </p:cNvSpPr>
            <p:nvPr/>
          </p:nvSpPr>
          <p:spPr bwMode="auto">
            <a:xfrm flipH="1">
              <a:off x="3681413" y="2560102"/>
              <a:ext cx="0" cy="216000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505" name="Line 65"/>
            <p:cNvSpPr>
              <a:spLocks noChangeShapeType="1"/>
            </p:cNvSpPr>
            <p:nvPr/>
          </p:nvSpPr>
          <p:spPr bwMode="auto">
            <a:xfrm>
              <a:off x="4338638" y="2546344"/>
              <a:ext cx="0" cy="21600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7506" name="Text Box 66"/>
            <p:cNvSpPr txBox="1">
              <a:spLocks noChangeArrowheads="1"/>
            </p:cNvSpPr>
            <p:nvPr/>
          </p:nvSpPr>
          <p:spPr bwMode="auto">
            <a:xfrm>
              <a:off x="6314647" y="4560773"/>
              <a:ext cx="657352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en-US" sz="1400" i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veine</a:t>
              </a:r>
            </a:p>
            <a:p>
              <a:pPr algn="ctr" eaLnBrk="0" hangingPunct="0"/>
              <a:r>
                <a:rPr lang="fr-FR" altLang="en-US" sz="1400" i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porte</a:t>
              </a:r>
            </a:p>
          </p:txBody>
        </p:sp>
        <p:sp>
          <p:nvSpPr>
            <p:cNvPr id="317507" name="Text Box 67"/>
            <p:cNvSpPr txBox="1">
              <a:spLocks noChangeArrowheads="1"/>
            </p:cNvSpPr>
            <p:nvPr/>
          </p:nvSpPr>
          <p:spPr bwMode="auto">
            <a:xfrm>
              <a:off x="6783238" y="2764797"/>
              <a:ext cx="105616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en-US" sz="1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artère</a:t>
              </a:r>
            </a:p>
            <a:p>
              <a:pPr algn="ctr" eaLnBrk="0" hangingPunct="0"/>
              <a:r>
                <a:rPr lang="fr-FR" altLang="en-US" sz="1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hépatique</a:t>
              </a: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7835107" y="2272236"/>
              <a:ext cx="728662" cy="38798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vert="wordArtVert" wrap="none" anchor="ctr"/>
            <a:lstStyle/>
            <a:p>
              <a:pPr algn="ctr" eaLnBrk="0" hangingPunct="0"/>
              <a:r>
                <a:rPr lang="en-GB" altLang="en-US" sz="1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SANG</a:t>
              </a:r>
            </a:p>
          </p:txBody>
        </p:sp>
        <p:cxnSp>
          <p:nvCxnSpPr>
            <p:cNvPr id="3" name="Connecteur droit 2"/>
            <p:cNvCxnSpPr>
              <a:stCxn id="317449" idx="0"/>
              <a:endCxn id="317449" idx="2"/>
            </p:cNvCxnSpPr>
            <p:nvPr/>
          </p:nvCxnSpPr>
          <p:spPr>
            <a:xfrm>
              <a:off x="4010423" y="1918752"/>
              <a:ext cx="0" cy="628650"/>
            </a:xfrm>
            <a:prstGeom prst="line">
              <a:avLst/>
            </a:prstGeom>
            <a:ln w="28575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Line 59"/>
            <p:cNvSpPr>
              <a:spLocks noChangeShapeType="1"/>
            </p:cNvSpPr>
            <p:nvPr/>
          </p:nvSpPr>
          <p:spPr bwMode="auto">
            <a:xfrm flipH="1">
              <a:off x="4010424" y="4804590"/>
              <a:ext cx="1" cy="216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Line 59"/>
            <p:cNvSpPr>
              <a:spLocks noChangeShapeType="1"/>
            </p:cNvSpPr>
            <p:nvPr/>
          </p:nvSpPr>
          <p:spPr bwMode="auto">
            <a:xfrm flipH="1">
              <a:off x="4010423" y="4050762"/>
              <a:ext cx="1" cy="216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 flipH="1">
              <a:off x="4010425" y="5550056"/>
              <a:ext cx="1" cy="216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5213350" y="3547786"/>
              <a:ext cx="728663" cy="5349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FR" altLang="en-US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paroi</a:t>
              </a:r>
            </a:p>
          </p:txBody>
        </p:sp>
      </p:grpSp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939858" y="4231"/>
            <a:ext cx="3722003" cy="4294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en-US" sz="18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Modèle alimentaire humain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21351" y="826291"/>
            <a:ext cx="640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12 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126845" y="1506322"/>
            <a:ext cx="50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CC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583855" y="1519858"/>
            <a:ext cx="59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s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3371774" y="2141315"/>
            <a:ext cx="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70 min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3546598" y="2767219"/>
            <a:ext cx="543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4 h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3542989" y="3393123"/>
            <a:ext cx="6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12 h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3529541" y="4017062"/>
            <a:ext cx="6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12 h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548089" y="4637797"/>
            <a:ext cx="6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12 h</a:t>
            </a:r>
          </a:p>
        </p:txBody>
      </p:sp>
      <p:grpSp>
        <p:nvGrpSpPr>
          <p:cNvPr id="85" name="Group 37">
            <a:extLst>
              <a:ext uri="{FF2B5EF4-FFF2-40B4-BE49-F238E27FC236}">
                <a16:creationId xmlns:a16="http://schemas.microsoft.com/office/drawing/2014/main" id="{180C5074-FEB1-474E-B682-5A51994707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38824" y="33110"/>
            <a:ext cx="1186806" cy="1043050"/>
            <a:chOff x="2290" y="663"/>
            <a:chExt cx="1135" cy="1224"/>
          </a:xfrm>
        </p:grpSpPr>
        <p:grpSp>
          <p:nvGrpSpPr>
            <p:cNvPr id="86" name="Group 38">
              <a:extLst>
                <a:ext uri="{FF2B5EF4-FFF2-40B4-BE49-F238E27FC236}">
                  <a16:creationId xmlns:a16="http://schemas.microsoft.com/office/drawing/2014/main" id="{3B29ABF2-B352-4151-8C14-E83A12C31D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26" y="663"/>
              <a:ext cx="999" cy="1224"/>
              <a:chOff x="2061" y="1158"/>
              <a:chExt cx="1638" cy="2004"/>
            </a:xfrm>
          </p:grpSpPr>
          <p:pic>
            <p:nvPicPr>
              <p:cNvPr id="88" name="Picture 39">
                <a:extLst>
                  <a:ext uri="{FF2B5EF4-FFF2-40B4-BE49-F238E27FC236}">
                    <a16:creationId xmlns:a16="http://schemas.microsoft.com/office/drawing/2014/main" id="{494952DC-D0D3-4A58-98B8-3D6685D88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1" y="1158"/>
                <a:ext cx="1638" cy="20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Rectangle 40">
                <a:extLst>
                  <a:ext uri="{FF2B5EF4-FFF2-40B4-BE49-F238E27FC236}">
                    <a16:creationId xmlns:a16="http://schemas.microsoft.com/office/drawing/2014/main" id="{0DEC19B2-7C8E-4270-BB24-0000EF72CF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4" y="1888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Rectangle 41">
              <a:extLst>
                <a:ext uri="{FF2B5EF4-FFF2-40B4-BE49-F238E27FC236}">
                  <a16:creationId xmlns:a16="http://schemas.microsoft.com/office/drawing/2014/main" id="{0294BBCA-35E1-448E-B02E-886911CEE7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90" y="1071"/>
              <a:ext cx="272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19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6362342"/>
              </p:ext>
            </p:extLst>
          </p:nvPr>
        </p:nvGraphicFramePr>
        <p:xfrm>
          <a:off x="1272476" y="1045030"/>
          <a:ext cx="5799909" cy="3448654"/>
        </p:xfrm>
        <a:graphic>
          <a:graphicData uri="http://schemas.openxmlformats.org/drawingml/2006/table">
            <a:tbl>
              <a:tblPr/>
              <a:tblGrid>
                <a:gridCol w="124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élément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1" i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fr-FR" sz="1400" b="1" i="0" u="none" strike="noStrike" cap="none" normalizeH="0" baseline="-2500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r-F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kumimoji="0" lang="fr-FR" sz="14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kumimoji="0" lang="fr-FR" sz="14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substance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cobalt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composés non spécifiés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0,05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oxydes insolubles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iode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tous composés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césium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composés non spécifiés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  <a:defRPr/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fragments de combustible irradié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radium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tous composés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uranium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0,02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formes solubles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formes relativement insolubles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plutonium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5.10</a:t>
                      </a:r>
                      <a:r>
                        <a:rPr kumimoji="0" lang="fr-FR" sz="1400" b="0" i="0" u="none" strike="noStrike" cap="none" normalizeH="0" baseline="30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  <a:endParaRPr kumimoji="0" lang="fr-FR" sz="14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nitrates, composés non spécifiés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1.10</a:t>
                      </a:r>
                      <a:r>
                        <a:rPr kumimoji="0" lang="fr-FR" sz="140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oxydes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américium</a:t>
                      </a:r>
                    </a:p>
                  </a:txBody>
                  <a:tcPr marL="68580" marR="68580" marT="34277" marB="342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5.10</a:t>
                      </a:r>
                      <a:r>
                        <a:rPr kumimoji="0" lang="fr-FR" sz="1400" b="0" i="0" u="none" strike="noStrike" kern="1200" cap="none" normalizeH="0" baseline="30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</a:t>
                      </a:r>
                      <a:endParaRPr kumimoji="0" lang="fr-FR" sz="14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>
                          <a:tab pos="-741363" algn="l"/>
                          <a:tab pos="-457200" algn="l"/>
                          <a:tab pos="457200" algn="l"/>
                          <a:tab pos="914400" algn="l"/>
                          <a:tab pos="1533525" algn="l"/>
                          <a:tab pos="1673225" algn="l"/>
                        </a:tabLst>
                      </a:pPr>
                      <a:r>
                        <a:rPr kumimoji="0" lang="fr-F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tous composés</a:t>
                      </a:r>
                    </a:p>
                  </a:txBody>
                  <a:tcPr marL="68580" marR="68580" marT="34277" marB="342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6357" y="82019"/>
            <a:ext cx="4375643" cy="4257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fr-FR" altLang="en-US" sz="18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Absorption intestinale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72476" y="507784"/>
            <a:ext cx="4375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176213" indent="-176213" eaLnBrk="0" hangingPunct="0">
              <a:lnSpc>
                <a:spcPts val="2400"/>
              </a:lnSpc>
              <a:spcBef>
                <a:spcPct val="100000"/>
              </a:spcBef>
              <a:buClr>
                <a:schemeClr val="tx2"/>
              </a:buClr>
              <a:buSzPct val="75000"/>
              <a:buFont typeface="Arial" charset="0"/>
              <a:buChar char="▌"/>
              <a:defRPr sz="2000">
                <a:latin typeface="+mn-lt"/>
              </a:defRPr>
            </a:lvl1pPr>
          </a:lstStyle>
          <a:p>
            <a:pPr marL="132148" lvl="0" indent="-132148" eaLnBrk="1" hangingPunct="1">
              <a:lnSpc>
                <a:spcPct val="100000"/>
              </a:lnSpc>
              <a:buClr>
                <a:srgbClr val="90B0DD"/>
              </a:buClr>
            </a:pPr>
            <a:r>
              <a:rPr lang="fr-FR" altLang="en-US" sz="14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altLang="en-US" sz="1400" b="1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altLang="en-US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alt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= fraction absorbée vers le sang de l’activité ingérée</a:t>
            </a:r>
          </a:p>
        </p:txBody>
      </p:sp>
    </p:spTree>
    <p:extLst>
      <p:ext uri="{BB962C8B-B14F-4D97-AF65-F5344CB8AC3E}">
        <p14:creationId xmlns:p14="http://schemas.microsoft.com/office/powerpoint/2010/main" val="3979703235"/>
      </p:ext>
    </p:extLst>
  </p:cSld>
  <p:clrMapOvr>
    <a:masterClrMapping/>
  </p:clrMapOvr>
</p:sld>
</file>

<file path=ppt/theme/theme1.xml><?xml version="1.0" encoding="utf-8"?>
<a:theme xmlns:a="http://schemas.openxmlformats.org/drawingml/2006/main" name="II - COUVERTURES">
  <a:themeElements>
    <a:clrScheme name="IRS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 (1).potx" id="{508AE6B0-3CD1-42DE-8CD0-64001F8470F0}" vid="{47123F36-EEF7-4288-90AB-05104E763B82}"/>
    </a:ext>
  </a:ext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5793C9"/>
      </a:dk2>
      <a:lt2>
        <a:srgbClr val="808080"/>
      </a:lt2>
      <a:accent1>
        <a:srgbClr val="91B1D9"/>
      </a:accent1>
      <a:accent2>
        <a:srgbClr val="E63D4D"/>
      </a:accent2>
      <a:accent3>
        <a:srgbClr val="FFFFFF"/>
      </a:accent3>
      <a:accent4>
        <a:srgbClr val="000000"/>
      </a:accent4>
      <a:accent5>
        <a:srgbClr val="C7D5E9"/>
      </a:accent5>
      <a:accent6>
        <a:srgbClr val="D03645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B392325210247A88F0FA3D52B2055" ma:contentTypeVersion="1" ma:contentTypeDescription="Crée un document." ma:contentTypeScope="" ma:versionID="34c31b95eca514dd292f54bc7f4bc8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ED695-4494-48AC-AC3E-E439590ADA2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614333-E2BE-4661-BA52-D6B882176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CE834-D11E-4521-BD41-1B2FDEC7C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3903</Words>
  <Application>Microsoft Office PowerPoint</Application>
  <PresentationFormat>Affichage à l'écran (16:9)</PresentationFormat>
  <Paragraphs>629</Paragraphs>
  <Slides>38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38</vt:i4>
      </vt:variant>
    </vt:vector>
  </HeadingPairs>
  <TitlesOfParts>
    <vt:vector size="54" baseType="lpstr">
      <vt:lpstr>MS Mincho</vt:lpstr>
      <vt:lpstr>Arial</vt:lpstr>
      <vt:lpstr>Calibri</vt:lpstr>
      <vt:lpstr>Calibri Light</vt:lpstr>
      <vt:lpstr>Cambria Math</vt:lpstr>
      <vt:lpstr>Monotype Sorts</vt:lpstr>
      <vt:lpstr>Times New Roman</vt:lpstr>
      <vt:lpstr>Trebuchet MS</vt:lpstr>
      <vt:lpstr>Verdana</vt:lpstr>
      <vt:lpstr>Wingdings</vt:lpstr>
      <vt:lpstr>II - COUVERTURES</vt:lpstr>
      <vt:lpstr>1_Modèle par défaut</vt:lpstr>
      <vt:lpstr>Conception personnalisée</vt:lpstr>
      <vt:lpstr>Équation</vt:lpstr>
      <vt:lpstr>CorelDRAW</vt:lpstr>
      <vt:lpstr>Equation</vt:lpstr>
      <vt:lpstr>Les coefficients de dose interne de la CIPR</vt:lpstr>
      <vt:lpstr>Particularités de l’exposition interne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Modèle systémique de l’américium</vt:lpstr>
      <vt:lpstr>Présentation PowerPoint</vt:lpstr>
      <vt:lpstr>Présentation PowerPoint</vt:lpstr>
      <vt:lpstr>Présentation PowerPoint</vt:lpstr>
      <vt:lpstr>Présentation PowerPoint</vt:lpstr>
      <vt:lpstr>Modèles anatomiques : fantômes voxélisés</vt:lpstr>
      <vt:lpstr>Cellules radiosensibles dans le squelette</vt:lpstr>
      <vt:lpstr>Présentation PowerPoint</vt:lpstr>
      <vt:lpstr>Simulation des interactions rayonnement – matière dans le corps humain</vt:lpstr>
      <vt:lpstr>Exemple de résultats de simulations</vt:lpstr>
      <vt:lpstr>Présentation PowerPoint</vt:lpstr>
      <vt:lpstr>Evaluation de la dose efficace</vt:lpstr>
      <vt:lpstr>Coefficients de dose par incorporation</vt:lpstr>
      <vt:lpstr>Présentation PowerPoint</vt:lpstr>
      <vt:lpstr>Choisir le bon coefficient de dose interne dans l’arrêté</vt:lpstr>
      <vt:lpstr>Sources des coefficients de dose réglementaires en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Coefficients de dose pour le radon</vt:lpstr>
      <vt:lpstr>Approche épidémiologique</vt:lpstr>
      <vt:lpstr>Révision des coefficients de dose pour le radon</vt:lpstr>
      <vt:lpstr>Coefficients de dose interne non présentés ici</vt:lpstr>
      <vt:lpstr>Références : disponibles sur www.icrp.org</vt:lpstr>
      <vt:lpstr>Présentation PowerPoint</vt:lpstr>
    </vt:vector>
  </TitlesOfParts>
  <Company>TROISCUBE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RIET-HUCHELOUP Marie</dc:creator>
  <cp:lastModifiedBy>BLANCHARDON Eric</cp:lastModifiedBy>
  <cp:revision>79</cp:revision>
  <dcterms:created xsi:type="dcterms:W3CDTF">2020-07-06T16:18:40Z</dcterms:created>
  <dcterms:modified xsi:type="dcterms:W3CDTF">2023-06-07T14:46:14Z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0x0101005FFB392325210247A88F0FA3D52B2055</vt:lpwstr>
  </property>
</Properties>
</file>