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63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CCB1ABD4-FBAE-411E-B0EB-3959BDE787B3}" type="datetimeFigureOut">
              <a:rPr lang="fr-FR" smtClean="0"/>
              <a:t>05/07/2023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003272-9199-4277-9C85-6C3BB082FC55}" type="slidenum">
              <a:rPr lang="fr-FR" smtClean="0"/>
              <a:t>‹N°›</a:t>
            </a:fld>
            <a:endParaRPr lang="fr-FR"/>
          </a:p>
        </p:txBody>
      </p:sp>
    </p:spTree>
    <p:extLst>
      <p:ext uri="{BB962C8B-B14F-4D97-AF65-F5344CB8AC3E}">
        <p14:creationId xmlns:p14="http://schemas.microsoft.com/office/powerpoint/2010/main" val="349983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CB1ABD4-FBAE-411E-B0EB-3959BDE787B3}" type="datetimeFigureOut">
              <a:rPr lang="fr-FR" smtClean="0"/>
              <a:t>05/07/2023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003272-9199-4277-9C85-6C3BB082FC55}" type="slidenum">
              <a:rPr lang="fr-FR" smtClean="0"/>
              <a:t>‹N°›</a:t>
            </a:fld>
            <a:endParaRPr lang="fr-FR"/>
          </a:p>
        </p:txBody>
      </p:sp>
    </p:spTree>
    <p:extLst>
      <p:ext uri="{BB962C8B-B14F-4D97-AF65-F5344CB8AC3E}">
        <p14:creationId xmlns:p14="http://schemas.microsoft.com/office/powerpoint/2010/main" val="1667561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CB1ABD4-FBAE-411E-B0EB-3959BDE787B3}" type="datetimeFigureOut">
              <a:rPr lang="fr-FR" smtClean="0"/>
              <a:t>05/07/2023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003272-9199-4277-9C85-6C3BB082FC55}" type="slidenum">
              <a:rPr lang="fr-FR" smtClean="0"/>
              <a:t>‹N°›</a:t>
            </a:fld>
            <a:endParaRPr lang="fr-FR"/>
          </a:p>
        </p:txBody>
      </p:sp>
    </p:spTree>
    <p:extLst>
      <p:ext uri="{BB962C8B-B14F-4D97-AF65-F5344CB8AC3E}">
        <p14:creationId xmlns:p14="http://schemas.microsoft.com/office/powerpoint/2010/main" val="2970219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CB1ABD4-FBAE-411E-B0EB-3959BDE787B3}" type="datetimeFigureOut">
              <a:rPr lang="fr-FR" smtClean="0"/>
              <a:t>05/07/2023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003272-9199-4277-9C85-6C3BB082FC55}" type="slidenum">
              <a:rPr lang="fr-FR" smtClean="0"/>
              <a:t>‹N°›</a:t>
            </a:fld>
            <a:endParaRPr lang="fr-FR"/>
          </a:p>
        </p:txBody>
      </p:sp>
    </p:spTree>
    <p:extLst>
      <p:ext uri="{BB962C8B-B14F-4D97-AF65-F5344CB8AC3E}">
        <p14:creationId xmlns:p14="http://schemas.microsoft.com/office/powerpoint/2010/main" val="399705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CCB1ABD4-FBAE-411E-B0EB-3959BDE787B3}" type="datetimeFigureOut">
              <a:rPr lang="fr-FR" smtClean="0"/>
              <a:t>05/07/2023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E003272-9199-4277-9C85-6C3BB082FC55}" type="slidenum">
              <a:rPr lang="fr-FR" smtClean="0"/>
              <a:t>‹N°›</a:t>
            </a:fld>
            <a:endParaRPr lang="fr-FR"/>
          </a:p>
        </p:txBody>
      </p:sp>
    </p:spTree>
    <p:extLst>
      <p:ext uri="{BB962C8B-B14F-4D97-AF65-F5344CB8AC3E}">
        <p14:creationId xmlns:p14="http://schemas.microsoft.com/office/powerpoint/2010/main" val="572702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CB1ABD4-FBAE-411E-B0EB-3959BDE787B3}" type="datetimeFigureOut">
              <a:rPr lang="fr-FR" smtClean="0"/>
              <a:t>05/07/2023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E003272-9199-4277-9C85-6C3BB082FC55}" type="slidenum">
              <a:rPr lang="fr-FR" smtClean="0"/>
              <a:t>‹N°›</a:t>
            </a:fld>
            <a:endParaRPr lang="fr-FR"/>
          </a:p>
        </p:txBody>
      </p:sp>
    </p:spTree>
    <p:extLst>
      <p:ext uri="{BB962C8B-B14F-4D97-AF65-F5344CB8AC3E}">
        <p14:creationId xmlns:p14="http://schemas.microsoft.com/office/powerpoint/2010/main" val="2157731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CCB1ABD4-FBAE-411E-B0EB-3959BDE787B3}" type="datetimeFigureOut">
              <a:rPr lang="fr-FR" smtClean="0"/>
              <a:t>05/07/2023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E003272-9199-4277-9C85-6C3BB082FC55}" type="slidenum">
              <a:rPr lang="fr-FR" smtClean="0"/>
              <a:t>‹N°›</a:t>
            </a:fld>
            <a:endParaRPr lang="fr-FR"/>
          </a:p>
        </p:txBody>
      </p:sp>
    </p:spTree>
    <p:extLst>
      <p:ext uri="{BB962C8B-B14F-4D97-AF65-F5344CB8AC3E}">
        <p14:creationId xmlns:p14="http://schemas.microsoft.com/office/powerpoint/2010/main" val="1230033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CCB1ABD4-FBAE-411E-B0EB-3959BDE787B3}" type="datetimeFigureOut">
              <a:rPr lang="fr-FR" smtClean="0"/>
              <a:t>05/07/2023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E003272-9199-4277-9C85-6C3BB082FC55}" type="slidenum">
              <a:rPr lang="fr-FR" smtClean="0"/>
              <a:t>‹N°›</a:t>
            </a:fld>
            <a:endParaRPr lang="fr-FR"/>
          </a:p>
        </p:txBody>
      </p:sp>
    </p:spTree>
    <p:extLst>
      <p:ext uri="{BB962C8B-B14F-4D97-AF65-F5344CB8AC3E}">
        <p14:creationId xmlns:p14="http://schemas.microsoft.com/office/powerpoint/2010/main" val="2223914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CB1ABD4-FBAE-411E-B0EB-3959BDE787B3}" type="datetimeFigureOut">
              <a:rPr lang="fr-FR" smtClean="0"/>
              <a:t>05/07/2023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E003272-9199-4277-9C85-6C3BB082FC55}" type="slidenum">
              <a:rPr lang="fr-FR" smtClean="0"/>
              <a:t>‹N°›</a:t>
            </a:fld>
            <a:endParaRPr lang="fr-FR"/>
          </a:p>
        </p:txBody>
      </p:sp>
    </p:spTree>
    <p:extLst>
      <p:ext uri="{BB962C8B-B14F-4D97-AF65-F5344CB8AC3E}">
        <p14:creationId xmlns:p14="http://schemas.microsoft.com/office/powerpoint/2010/main" val="1435498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CB1ABD4-FBAE-411E-B0EB-3959BDE787B3}" type="datetimeFigureOut">
              <a:rPr lang="fr-FR" smtClean="0"/>
              <a:t>05/07/2023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E003272-9199-4277-9C85-6C3BB082FC55}" type="slidenum">
              <a:rPr lang="fr-FR" smtClean="0"/>
              <a:t>‹N°›</a:t>
            </a:fld>
            <a:endParaRPr lang="fr-FR"/>
          </a:p>
        </p:txBody>
      </p:sp>
    </p:spTree>
    <p:extLst>
      <p:ext uri="{BB962C8B-B14F-4D97-AF65-F5344CB8AC3E}">
        <p14:creationId xmlns:p14="http://schemas.microsoft.com/office/powerpoint/2010/main" val="649822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CB1ABD4-FBAE-411E-B0EB-3959BDE787B3}" type="datetimeFigureOut">
              <a:rPr lang="fr-FR" smtClean="0"/>
              <a:t>05/07/2023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E003272-9199-4277-9C85-6C3BB082FC55}" type="slidenum">
              <a:rPr lang="fr-FR" smtClean="0"/>
              <a:t>‹N°›</a:t>
            </a:fld>
            <a:endParaRPr lang="fr-FR"/>
          </a:p>
        </p:txBody>
      </p:sp>
    </p:spTree>
    <p:extLst>
      <p:ext uri="{BB962C8B-B14F-4D97-AF65-F5344CB8AC3E}">
        <p14:creationId xmlns:p14="http://schemas.microsoft.com/office/powerpoint/2010/main" val="2052087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B1ABD4-FBAE-411E-B0EB-3959BDE787B3}" type="datetimeFigureOut">
              <a:rPr lang="fr-FR" smtClean="0"/>
              <a:t>05/07/2023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003272-9199-4277-9C85-6C3BB082FC55}" type="slidenum">
              <a:rPr lang="fr-FR" smtClean="0"/>
              <a:t>‹N°›</a:t>
            </a:fld>
            <a:endParaRPr lang="fr-FR"/>
          </a:p>
        </p:txBody>
      </p:sp>
    </p:spTree>
    <p:extLst>
      <p:ext uri="{BB962C8B-B14F-4D97-AF65-F5344CB8AC3E}">
        <p14:creationId xmlns:p14="http://schemas.microsoft.com/office/powerpoint/2010/main" val="3077355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18" Type="http://schemas.openxmlformats.org/officeDocument/2006/relationships/image" Target="../media/image15.png"/><Relationship Id="rId3" Type="http://schemas.openxmlformats.org/officeDocument/2006/relationships/hyperlink" Target="mailto:olivier.laurent@irsn.fr" TargetMode="External"/><Relationship Id="rId21" Type="http://schemas.openxmlformats.org/officeDocument/2006/relationships/image" Target="../media/image18.png"/><Relationship Id="rId7" Type="http://schemas.openxmlformats.org/officeDocument/2006/relationships/image" Target="../media/image4.png"/><Relationship Id="rId12" Type="http://schemas.openxmlformats.org/officeDocument/2006/relationships/image" Target="../media/image9.png"/><Relationship Id="rId17" Type="http://schemas.openxmlformats.org/officeDocument/2006/relationships/image" Target="../media/image14.png"/><Relationship Id="rId2" Type="http://schemas.openxmlformats.org/officeDocument/2006/relationships/hyperlink" Target="https://hal-irsn.archives-ouvertes.fr/irsn-03222498" TargetMode="External"/><Relationship Id="rId16" Type="http://schemas.openxmlformats.org/officeDocument/2006/relationships/image" Target="../media/image13.png"/><Relationship Id="rId20"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3.gif"/><Relationship Id="rId11" Type="http://schemas.openxmlformats.org/officeDocument/2006/relationships/image" Target="../media/image8.png"/><Relationship Id="rId5" Type="http://schemas.openxmlformats.org/officeDocument/2006/relationships/image" Target="../media/image2.png"/><Relationship Id="rId15" Type="http://schemas.openxmlformats.org/officeDocument/2006/relationships/image" Target="../media/image12.png"/><Relationship Id="rId23" Type="http://schemas.openxmlformats.org/officeDocument/2006/relationships/image" Target="../media/image20.png"/><Relationship Id="rId10" Type="http://schemas.openxmlformats.org/officeDocument/2006/relationships/image" Target="../media/image7.png"/><Relationship Id="rId19" Type="http://schemas.openxmlformats.org/officeDocument/2006/relationships/image" Target="../media/image16.png"/><Relationship Id="rId4" Type="http://schemas.openxmlformats.org/officeDocument/2006/relationships/image" Target="../media/image1.png"/><Relationship Id="rId9" Type="http://schemas.openxmlformats.org/officeDocument/2006/relationships/image" Target="../media/image6.png"/><Relationship Id="rId14" Type="http://schemas.openxmlformats.org/officeDocument/2006/relationships/image" Target="../media/image11.png"/><Relationship Id="rId22"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8290" y="338320"/>
            <a:ext cx="11919512" cy="1231106"/>
          </a:xfrm>
        </p:spPr>
        <p:txBody>
          <a:bodyPr>
            <a:normAutofit/>
          </a:bodyPr>
          <a:lstStyle/>
          <a:p>
            <a:pPr algn="ctr"/>
            <a:r>
              <a:rPr lang="fr-FR" sz="1000" b="1" dirty="0"/>
              <a:t>Olivier Laurent</a:t>
            </a:r>
            <a:r>
              <a:rPr lang="fr-FR" sz="1000" b="1" baseline="30000" dirty="0"/>
              <a:t>1</a:t>
            </a:r>
            <a:r>
              <a:rPr lang="fr-FR" sz="1000" b="1" dirty="0"/>
              <a:t>, Yara </a:t>
            </a:r>
            <a:r>
              <a:rPr lang="fr-FR" sz="1000" b="1" dirty="0" err="1"/>
              <a:t>Carrejo</a:t>
            </a:r>
            <a:r>
              <a:rPr lang="fr-FR" sz="1000" b="1" dirty="0"/>
              <a:t> Gironza², Sophie Ancelet</a:t>
            </a:r>
            <a:r>
              <a:rPr lang="fr-FR" sz="1000" b="1" baseline="30000" dirty="0"/>
              <a:t>1</a:t>
            </a:r>
            <a:r>
              <a:rPr lang="fr-FR" sz="1000" b="1" dirty="0"/>
              <a:t>, Olivier Armant</a:t>
            </a:r>
            <a:r>
              <a:rPr lang="fr-FR" sz="1000" b="1" baseline="30000" dirty="0"/>
              <a:t>1</a:t>
            </a:r>
            <a:r>
              <a:rPr lang="fr-FR" sz="1000" b="1" dirty="0"/>
              <a:t>, Denis Bard</a:t>
            </a:r>
            <a:r>
              <a:rPr lang="fr-FR" sz="1000" b="1" baseline="30000" dirty="0"/>
              <a:t>3</a:t>
            </a:r>
            <a:r>
              <a:rPr lang="fr-FR" sz="1000" b="1" dirty="0"/>
              <a:t>, Katia Baumgartner</a:t>
            </a:r>
            <a:r>
              <a:rPr lang="fr-FR" sz="1000" b="1" baseline="30000" dirty="0"/>
              <a:t>4</a:t>
            </a:r>
            <a:r>
              <a:rPr lang="fr-FR" sz="1000" b="1" dirty="0"/>
              <a:t>, Sylvie Bortoli</a:t>
            </a:r>
            <a:r>
              <a:rPr lang="fr-FR" sz="1000" b="1" baseline="30000" dirty="0"/>
              <a:t>5</a:t>
            </a:r>
            <a:r>
              <a:rPr lang="fr-FR" sz="1000" b="1" dirty="0"/>
              <a:t>, Céline Boudet</a:t>
            </a:r>
            <a:r>
              <a:rPr lang="fr-FR" sz="1000" b="1" baseline="30000" dirty="0"/>
              <a:t>6</a:t>
            </a:r>
            <a:r>
              <a:rPr lang="fr-FR" sz="1000" b="1" dirty="0"/>
              <a:t>, Philippe Chamaret</a:t>
            </a:r>
            <a:r>
              <a:rPr lang="fr-FR" sz="1000" b="1" baseline="30000" dirty="0"/>
              <a:t>7</a:t>
            </a:r>
            <a:r>
              <a:rPr lang="fr-FR" sz="1000" b="1" dirty="0"/>
              <a:t>, Michel Chartier</a:t>
            </a:r>
            <a:r>
              <a:rPr lang="fr-FR" sz="1000" b="1" baseline="30000" dirty="0"/>
              <a:t>1, </a:t>
            </a:r>
            <a:r>
              <a:rPr lang="fr-FR" sz="1000" b="1" dirty="0"/>
              <a:t>Stéphanie Cormier</a:t>
            </a:r>
            <a:r>
              <a:rPr lang="fr-FR" sz="1000" b="1" baseline="30000" dirty="0"/>
              <a:t>8</a:t>
            </a:r>
            <a:r>
              <a:rPr lang="fr-FR" sz="1000" b="1" dirty="0"/>
              <a:t>, Arthur David</a:t>
            </a:r>
            <a:r>
              <a:rPr lang="fr-FR" sz="1000" b="1" baseline="30000" dirty="0"/>
              <a:t>9</a:t>
            </a:r>
            <a:r>
              <a:rPr lang="fr-FR" sz="1000" b="1" dirty="0"/>
              <a:t>, Hélène Desqueyroux </a:t>
            </a:r>
            <a:r>
              <a:rPr lang="fr-FR" sz="1000" b="1" baseline="30000" dirty="0"/>
              <a:t>10</a:t>
            </a:r>
            <a:r>
              <a:rPr lang="fr-FR" sz="1000" b="1" dirty="0"/>
              <a:t>, Mariette Gerber</a:t>
            </a:r>
            <a:r>
              <a:rPr lang="fr-FR" sz="1000" b="1" baseline="30000" dirty="0"/>
              <a:t>11</a:t>
            </a:r>
            <a:r>
              <a:rPr lang="fr-FR" sz="1000" b="1" dirty="0"/>
              <a:t>, Rodolphe Gilbin</a:t>
            </a:r>
            <a:r>
              <a:rPr lang="fr-FR" sz="1000" b="1" baseline="30000" dirty="0"/>
              <a:t>1</a:t>
            </a:r>
            <a:r>
              <a:rPr lang="fr-FR" sz="1000" b="1" dirty="0"/>
              <a:t>, Sonia Grimbuhler</a:t>
            </a:r>
            <a:r>
              <a:rPr lang="fr-FR" sz="1000" b="1" baseline="30000" dirty="0"/>
              <a:t>12</a:t>
            </a:r>
            <a:r>
              <a:rPr lang="fr-FR" sz="1000" b="1" dirty="0"/>
              <a:t>, Stéphane‎ Grison</a:t>
            </a:r>
            <a:r>
              <a:rPr lang="fr-FR" sz="1000" b="1" baseline="30000" dirty="0"/>
              <a:t>1</a:t>
            </a:r>
            <a:r>
              <a:rPr lang="fr-FR" sz="1000" b="1" dirty="0"/>
              <a:t>, Lionel Larqué</a:t>
            </a:r>
            <a:r>
              <a:rPr lang="fr-FR" sz="1000" b="1" baseline="30000" dirty="0"/>
              <a:t>13</a:t>
            </a:r>
            <a:r>
              <a:rPr lang="fr-FR" sz="1000" b="1" dirty="0"/>
              <a:t>,</a:t>
            </a:r>
            <a:r>
              <a:rPr lang="fr-FR" sz="1000" b="1" baseline="30000" dirty="0"/>
              <a:t> </a:t>
            </a:r>
            <a:r>
              <a:rPr lang="fr-FR" sz="1000" b="1" dirty="0"/>
              <a:t>Dominique Laurier</a:t>
            </a:r>
            <a:r>
              <a:rPr lang="fr-FR" sz="1000" b="1" baseline="30000" dirty="0"/>
              <a:t>1</a:t>
            </a:r>
            <a:r>
              <a:rPr lang="fr-FR" sz="1000" b="1" dirty="0"/>
              <a:t>,  Christian Mougin</a:t>
            </a:r>
            <a:r>
              <a:rPr lang="fr-FR" sz="1000" b="1" baseline="30000" dirty="0"/>
              <a:t>14</a:t>
            </a:r>
            <a:r>
              <a:rPr lang="fr-FR" sz="1000" b="1" dirty="0"/>
              <a:t>, Laurence Payrastre</a:t>
            </a:r>
            <a:r>
              <a:rPr lang="fr-FR" sz="1000" b="1" baseline="30000" dirty="0"/>
              <a:t>15</a:t>
            </a:r>
            <a:r>
              <a:rPr lang="fr-FR" sz="1000" b="1" dirty="0"/>
              <a:t>, Alain Rannou</a:t>
            </a:r>
            <a:r>
              <a:rPr lang="fr-FR" sz="1000" b="1" baseline="30000" dirty="0"/>
              <a:t>1</a:t>
            </a:r>
            <a:r>
              <a:rPr lang="fr-FR" sz="1000" b="1" dirty="0"/>
              <a:t>, Pascale Scanff</a:t>
            </a:r>
            <a:r>
              <a:rPr lang="fr-FR" sz="1000" b="1" baseline="30000" dirty="0"/>
              <a:t>1</a:t>
            </a:r>
            <a:r>
              <a:rPr lang="fr-FR" sz="1000" b="1" dirty="0"/>
              <a:t>, Arnaud Vanzemberg</a:t>
            </a:r>
            <a:r>
              <a:rPr lang="fr-FR" sz="1000" b="1" baseline="30000" dirty="0"/>
              <a:t>1</a:t>
            </a:r>
            <a:r>
              <a:rPr lang="fr-FR" sz="1000" b="1" dirty="0"/>
              <a:t>, Simon Schraub</a:t>
            </a:r>
            <a:r>
              <a:rPr lang="fr-FR" sz="1000" b="1" baseline="30000" dirty="0"/>
              <a:t>16</a:t>
            </a:r>
            <a:r>
              <a:rPr lang="fr-FR" sz="1000" b="1" dirty="0"/>
              <a:t>, Sylvie Supervil</a:t>
            </a:r>
            <a:r>
              <a:rPr lang="fr-FR" sz="1000" b="1" baseline="30000" dirty="0"/>
              <a:t>1</a:t>
            </a:r>
            <a:r>
              <a:rPr lang="fr-FR" sz="1000" b="1" dirty="0"/>
              <a:t>, Eric Thybaud</a:t>
            </a:r>
            <a:r>
              <a:rPr lang="fr-FR" sz="1000" b="1" baseline="30000" dirty="0"/>
              <a:t>6</a:t>
            </a:r>
            <a:r>
              <a:rPr lang="fr-FR" sz="1000" b="1" dirty="0"/>
              <a:t>, Brigitte Trousse</a:t>
            </a:r>
            <a:r>
              <a:rPr lang="fr-FR" sz="1000" b="1" baseline="30000" dirty="0"/>
              <a:t>17</a:t>
            </a:r>
            <a:r>
              <a:rPr lang="fr-FR" sz="1000" b="1" dirty="0"/>
              <a:t>, Sylvie Charron</a:t>
            </a:r>
            <a:r>
              <a:rPr lang="fr-FR" sz="1000" b="1" baseline="30000" dirty="0"/>
              <a:t>1</a:t>
            </a:r>
            <a:endParaRPr lang="fr-FR" sz="1000" dirty="0">
              <a:solidFill>
                <a:srgbClr val="00B0F0"/>
              </a:solidFill>
            </a:endParaRPr>
          </a:p>
        </p:txBody>
      </p:sp>
      <p:sp>
        <p:nvSpPr>
          <p:cNvPr id="3" name="Espace réservé du contenu 2"/>
          <p:cNvSpPr>
            <a:spLocks noGrp="1"/>
          </p:cNvSpPr>
          <p:nvPr>
            <p:ph idx="1"/>
          </p:nvPr>
        </p:nvSpPr>
        <p:spPr>
          <a:xfrm>
            <a:off x="92397" y="1408555"/>
            <a:ext cx="9851504" cy="6654800"/>
          </a:xfrm>
        </p:spPr>
        <p:txBody>
          <a:bodyPr>
            <a:normAutofit fontScale="32500" lnSpcReduction="20000"/>
          </a:bodyPr>
          <a:lstStyle/>
          <a:p>
            <a:pPr marL="0" indent="0">
              <a:buNone/>
            </a:pPr>
            <a:r>
              <a:rPr lang="fr-FR" sz="4300" b="1" dirty="0" err="1">
                <a:solidFill>
                  <a:schemeClr val="accent1"/>
                </a:solidFill>
              </a:rPr>
              <a:t>Context</a:t>
            </a:r>
            <a:endParaRPr lang="fr-FR" sz="4300" dirty="0"/>
          </a:p>
          <a:p>
            <a:pPr marL="0" indent="0" algn="just" eaLnBrk="1" hangingPunct="1">
              <a:spcBef>
                <a:spcPct val="10000"/>
              </a:spcBef>
              <a:buNone/>
            </a:pPr>
            <a:r>
              <a:rPr lang="en-US" sz="3700" b="1" dirty="0"/>
              <a:t>Participatory research approaches </a:t>
            </a:r>
            <a:r>
              <a:rPr lang="en-US" sz="3700" dirty="0"/>
              <a:t>in environmental health are still rarely applied to radiation research. </a:t>
            </a:r>
            <a:r>
              <a:rPr lang="en-US" sz="3700" b="1" dirty="0"/>
              <a:t>Opportunities for greater implication of the civil society and related challenges differ at each step </a:t>
            </a:r>
            <a:r>
              <a:rPr lang="en-US" sz="3700" dirty="0"/>
              <a:t>of such research activities. The LILAS project aimed, as a preparatory step toward the development of participatory research projects on multiple environmental exposures to ionizing radiation and other stressors, to : </a:t>
            </a:r>
          </a:p>
          <a:p>
            <a:pPr algn="just" eaLnBrk="1" hangingPunct="1">
              <a:spcBef>
                <a:spcPct val="10000"/>
              </a:spcBef>
            </a:pPr>
            <a:endParaRPr lang="en-US" sz="3700" dirty="0"/>
          </a:p>
          <a:p>
            <a:pPr marL="514350" indent="-514350" algn="just" eaLnBrk="1" hangingPunct="1">
              <a:spcBef>
                <a:spcPct val="10000"/>
              </a:spcBef>
              <a:buAutoNum type="arabicParenR"/>
            </a:pPr>
            <a:r>
              <a:rPr lang="en-US" sz="3700" b="1" dirty="0"/>
              <a:t>favor a mutual understanding </a:t>
            </a:r>
            <a:r>
              <a:rPr lang="en-US" sz="3700" dirty="0"/>
              <a:t>of the main problematics and research methods in environmental health, their stakes for different actors, but also the requirements, strengths and limitations of these methods and to </a:t>
            </a:r>
          </a:p>
          <a:p>
            <a:pPr marL="514350" indent="-514350" algn="just" eaLnBrk="1" hangingPunct="1">
              <a:spcBef>
                <a:spcPct val="10000"/>
              </a:spcBef>
              <a:buAutoNum type="arabicParenR"/>
            </a:pPr>
            <a:r>
              <a:rPr lang="en-US" sz="3700" b="1" dirty="0"/>
              <a:t>identify expected benefits and points of vigilance related to stronger degrees of participation</a:t>
            </a:r>
            <a:r>
              <a:rPr lang="en-US" sz="3700" dirty="0"/>
              <a:t> as part of environmental health research projects.</a:t>
            </a:r>
            <a:endParaRPr lang="en-US" altLang="en-US" sz="3700" dirty="0"/>
          </a:p>
          <a:p>
            <a:pPr marL="0" indent="0">
              <a:buNone/>
            </a:pPr>
            <a:r>
              <a:rPr lang="en-GB" sz="4000" b="1" dirty="0">
                <a:solidFill>
                  <a:schemeClr val="accent1"/>
                </a:solidFill>
              </a:rPr>
              <a:t>Objectives</a:t>
            </a:r>
          </a:p>
          <a:p>
            <a:pPr marL="0" indent="0">
              <a:buNone/>
            </a:pPr>
            <a:r>
              <a:rPr lang="en-GB" sz="3700" dirty="0"/>
              <a:t>As a </a:t>
            </a:r>
            <a:r>
              <a:rPr lang="en-GB" sz="3700" b="1" dirty="0"/>
              <a:t>preparatory step toward the co-construction of participative research projects </a:t>
            </a:r>
            <a:r>
              <a:rPr lang="en-GB" sz="3700" dirty="0"/>
              <a:t>on multiple exposures and disease risks, he LILAS project aimed to </a:t>
            </a:r>
          </a:p>
          <a:p>
            <a:r>
              <a:rPr lang="en-GB" sz="3700" b="1" dirty="0"/>
              <a:t>co-construct</a:t>
            </a:r>
            <a:r>
              <a:rPr lang="en-GB" sz="3700" dirty="0"/>
              <a:t>, among institutional researchers, academics and civil society representatives, </a:t>
            </a:r>
            <a:r>
              <a:rPr lang="en-GB" sz="3700" b="1" dirty="0"/>
              <a:t>a mutual understanding </a:t>
            </a:r>
            <a:r>
              <a:rPr lang="en-GB" sz="3700" dirty="0"/>
              <a:t>of the main problematics and </a:t>
            </a:r>
            <a:r>
              <a:rPr lang="en-GB" sz="3700" b="1" dirty="0"/>
              <a:t>research methods in environmental health</a:t>
            </a:r>
            <a:r>
              <a:rPr lang="en-GB" sz="3700" dirty="0"/>
              <a:t>, their stakes for different actors, but also the requirements, strengths and limitations of these methods </a:t>
            </a:r>
          </a:p>
          <a:p>
            <a:r>
              <a:rPr lang="en-GB" sz="3700" b="1" dirty="0"/>
              <a:t>identify expected benefits and points of vigilance related to stronger degrees of participation </a:t>
            </a:r>
            <a:r>
              <a:rPr lang="en-GB" sz="3700" dirty="0"/>
              <a:t>as part of such environmental health research projects.</a:t>
            </a:r>
            <a:endParaRPr lang="fr-FR" sz="3700" dirty="0"/>
          </a:p>
          <a:p>
            <a:pPr marL="0" indent="0">
              <a:buNone/>
            </a:pPr>
            <a:r>
              <a:rPr lang="en-GB" sz="4000" b="1" dirty="0">
                <a:solidFill>
                  <a:schemeClr val="accent1"/>
                </a:solidFill>
              </a:rPr>
              <a:t> </a:t>
            </a:r>
            <a:r>
              <a:rPr lang="fr-FR" sz="4000" b="1" dirty="0" err="1">
                <a:solidFill>
                  <a:schemeClr val="accent1"/>
                </a:solidFill>
              </a:rPr>
              <a:t>Methods</a:t>
            </a:r>
            <a:r>
              <a:rPr lang="fr-FR" sz="4000" b="1" dirty="0">
                <a:solidFill>
                  <a:schemeClr val="accent1"/>
                </a:solidFill>
              </a:rPr>
              <a:t> </a:t>
            </a:r>
            <a:endParaRPr lang="fr-FR" sz="3700" dirty="0"/>
          </a:p>
          <a:p>
            <a:r>
              <a:rPr lang="en-GB" sz="3700" dirty="0"/>
              <a:t>LILAS </a:t>
            </a:r>
            <a:r>
              <a:rPr lang="en-GB" sz="3700" b="1" dirty="0"/>
              <a:t>gathered institutional researchers, academics and civil society representatives </a:t>
            </a:r>
            <a:r>
              <a:rPr lang="en-GB" sz="3700" dirty="0"/>
              <a:t>interested in multiple exposures (chemical, radiological). </a:t>
            </a:r>
          </a:p>
          <a:p>
            <a:r>
              <a:rPr lang="en-GB" sz="3700" dirty="0"/>
              <a:t>Bibliographic search to identify relevant examples</a:t>
            </a:r>
          </a:p>
          <a:p>
            <a:r>
              <a:rPr lang="en-GB" sz="3700" b="1" dirty="0"/>
              <a:t>5 meetings </a:t>
            </a:r>
            <a:r>
              <a:rPr lang="en-GB" sz="3700" dirty="0"/>
              <a:t>allowed to collectively identify different types of study (including environmental epidemiological studies) and reflect about the added value, limitations, and methodological principles related to the introduction of growing participation as part of such studies. </a:t>
            </a:r>
          </a:p>
          <a:p>
            <a:r>
              <a:rPr lang="en-GB" sz="3700" dirty="0"/>
              <a:t>An </a:t>
            </a:r>
            <a:r>
              <a:rPr lang="en-GB" sz="3700" b="1" dirty="0"/>
              <a:t>analysis matrix was co-constructed and filled </a:t>
            </a:r>
            <a:r>
              <a:rPr lang="en-GB" sz="3700" dirty="0"/>
              <a:t>by participants, as in a « Living Lab  mode » project.</a:t>
            </a:r>
            <a:endParaRPr lang="fr-FR" sz="3700" dirty="0"/>
          </a:p>
          <a:p>
            <a:pPr marL="0" indent="0">
              <a:buNone/>
            </a:pPr>
            <a:r>
              <a:rPr lang="fr-FR" sz="4300" b="1" dirty="0" err="1">
                <a:solidFill>
                  <a:schemeClr val="accent1"/>
                </a:solidFill>
              </a:rPr>
              <a:t>Results</a:t>
            </a:r>
            <a:r>
              <a:rPr lang="fr-FR" sz="4300" b="1" dirty="0">
                <a:solidFill>
                  <a:schemeClr val="accent1"/>
                </a:solidFill>
              </a:rPr>
              <a:t> and perspectives</a:t>
            </a:r>
            <a:endParaRPr lang="fr-FR" sz="4300" dirty="0">
              <a:solidFill>
                <a:schemeClr val="accent1"/>
              </a:solidFill>
            </a:endParaRPr>
          </a:p>
          <a:p>
            <a:pPr marL="0" indent="0">
              <a:buNone/>
            </a:pPr>
            <a:r>
              <a:rPr lang="en-GB" sz="3700" dirty="0"/>
              <a:t>For different types of studies (studies for assessment of environmental exposures, identification of their determinants, interventions on these exposures, development of sensors, quantitative risk assessment, environmental epidemiological studies, experimental research, studies on the health of ecosystems…), the matrix* lists expected benefits for several categories of stakeholders, fundamental methodological principles and practical constraints,  advantages and limitations related to the use of participatory or more “classical” approaches. </a:t>
            </a:r>
            <a:endParaRPr lang="fr-FR" sz="3700" dirty="0"/>
          </a:p>
          <a:p>
            <a:pPr marL="0" indent="0">
              <a:buNone/>
            </a:pPr>
            <a:r>
              <a:rPr lang="en-GB" sz="3700" dirty="0"/>
              <a:t>LILAS has allowed, through a cross-acculturation process, to </a:t>
            </a:r>
            <a:r>
              <a:rPr lang="en-GB" sz="3700" b="1" dirty="0"/>
              <a:t>develop consolidated grounds for the co-construction of future participatory research projects </a:t>
            </a:r>
            <a:r>
              <a:rPr lang="en-GB" sz="3700" dirty="0"/>
              <a:t>on multiple environmental exposures, including ionizing radiation and chemicals. </a:t>
            </a:r>
            <a:r>
              <a:rPr lang="en-GB" sz="3700" b="1" dirty="0"/>
              <a:t>Such a community-based research projects is now being developed</a:t>
            </a:r>
            <a:r>
              <a:rPr lang="en-GB" sz="3700" dirty="0"/>
              <a:t>, in the Dunkerque area (France) : the </a:t>
            </a:r>
            <a:r>
              <a:rPr lang="en-GB" sz="3700" b="1" dirty="0"/>
              <a:t>ORRCH-</a:t>
            </a:r>
            <a:r>
              <a:rPr lang="en-GB" sz="3700" b="1" dirty="0" err="1"/>
              <a:t>IDEeS</a:t>
            </a:r>
            <a:r>
              <a:rPr lang="en-GB" sz="3700" dirty="0"/>
              <a:t> project.</a:t>
            </a:r>
            <a:endParaRPr lang="fr-FR" sz="3700" dirty="0"/>
          </a:p>
          <a:p>
            <a:pPr marL="0" indent="0">
              <a:buNone/>
            </a:pPr>
            <a:r>
              <a:rPr lang="en-GB" sz="3700" dirty="0"/>
              <a:t>*available here : </a:t>
            </a:r>
            <a:r>
              <a:rPr lang="fr-FR" sz="3700" dirty="0">
                <a:hlinkClick r:id="rId2"/>
              </a:rPr>
              <a:t>https://hal-irsn.archives-ouvertes.fr/irsn-03222498</a:t>
            </a:r>
            <a:endParaRPr lang="fr-FR" sz="3700" dirty="0"/>
          </a:p>
        </p:txBody>
      </p:sp>
      <p:sp>
        <p:nvSpPr>
          <p:cNvPr id="63" name="Espace réservé du contenu 2"/>
          <p:cNvSpPr txBox="1">
            <a:spLocks/>
          </p:cNvSpPr>
          <p:nvPr/>
        </p:nvSpPr>
        <p:spPr>
          <a:xfrm>
            <a:off x="9318989" y="6567242"/>
            <a:ext cx="5297080" cy="44814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1400" dirty="0">
                <a:solidFill>
                  <a:srgbClr val="00B0F0"/>
                </a:solidFill>
              </a:rPr>
              <a:t>Contact : </a:t>
            </a:r>
            <a:r>
              <a:rPr lang="fr-FR" sz="1400" dirty="0">
                <a:solidFill>
                  <a:srgbClr val="00B0F0"/>
                </a:solidFill>
                <a:hlinkClick r:id="rId3"/>
              </a:rPr>
              <a:t>olivier.laurent@irsn.fr</a:t>
            </a:r>
            <a:endParaRPr lang="fr-FR" sz="1400" dirty="0">
              <a:solidFill>
                <a:srgbClr val="00B0F0"/>
              </a:solidFill>
            </a:endParaRPr>
          </a:p>
        </p:txBody>
      </p:sp>
      <p:pic>
        <p:nvPicPr>
          <p:cNvPr id="87" name="Image 86"/>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0172864" y="5212155"/>
            <a:ext cx="1479611" cy="848752"/>
          </a:xfrm>
          <a:prstGeom prst="rect">
            <a:avLst/>
          </a:prstGeom>
        </p:spPr>
      </p:pic>
      <p:pic>
        <p:nvPicPr>
          <p:cNvPr id="88" name="Image 87"/>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10219020" y="3546264"/>
            <a:ext cx="1405514" cy="797561"/>
          </a:xfrm>
          <a:prstGeom prst="rect">
            <a:avLst/>
          </a:prstGeom>
        </p:spPr>
      </p:pic>
      <p:pic>
        <p:nvPicPr>
          <p:cNvPr id="89" name="Image 88"/>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10090693" y="4346872"/>
            <a:ext cx="1643955" cy="745960"/>
          </a:xfrm>
          <a:prstGeom prst="rect">
            <a:avLst/>
          </a:prstGeom>
        </p:spPr>
      </p:pic>
      <p:grpSp>
        <p:nvGrpSpPr>
          <p:cNvPr id="90" name="Groupe 89"/>
          <p:cNvGrpSpPr/>
          <p:nvPr/>
        </p:nvGrpSpPr>
        <p:grpSpPr>
          <a:xfrm>
            <a:off x="9943901" y="1414641"/>
            <a:ext cx="2320976" cy="1952241"/>
            <a:chOff x="4473719" y="233741"/>
            <a:chExt cx="4800202" cy="3215067"/>
          </a:xfrm>
        </p:grpSpPr>
        <p:pic>
          <p:nvPicPr>
            <p:cNvPr id="91" name="Picture 2" descr="Logo">
              <a:extLst>
                <a:ext uri="{FF2B5EF4-FFF2-40B4-BE49-F238E27FC236}">
                  <a16:creationId xmlns:a16="http://schemas.microsoft.com/office/drawing/2014/main" id="{31136864-2EE9-483A-A133-CBE377E41663}"/>
                </a:ext>
              </a:extLst>
            </p:cNvPr>
            <p:cNvPicPr>
              <a:picLocks noChangeAspect="1" noChangeArrowheads="1"/>
            </p:cNvPicPr>
            <p:nvPr/>
          </p:nvPicPr>
          <p:blipFill>
            <a:blip r:embed="rId7" cstate="print">
              <a:extLst>
                <a:ext uri="{28A0092B-C50C-407E-A947-70E740481C1C}">
                  <a14:useLocalDpi xmlns:a14="http://schemas.microsoft.com/office/drawing/2010/main"/>
                </a:ext>
              </a:extLst>
            </a:blip>
            <a:srcRect/>
            <a:stretch>
              <a:fillRect/>
            </a:stretch>
          </p:blipFill>
          <p:spPr bwMode="auto">
            <a:xfrm>
              <a:off x="4504584" y="461623"/>
              <a:ext cx="805460" cy="378566"/>
            </a:xfrm>
            <a:prstGeom prst="rect">
              <a:avLst/>
            </a:prstGeom>
            <a:noFill/>
            <a:extLst>
              <a:ext uri="{909E8E84-426E-40DD-AFC4-6F175D3DCCD1}">
                <a14:hiddenFill xmlns:a14="http://schemas.microsoft.com/office/drawing/2010/main">
                  <a:solidFill>
                    <a:srgbClr val="FFFFFF"/>
                  </a:solidFill>
                </a14:hiddenFill>
              </a:ext>
            </a:extLst>
          </p:spPr>
        </p:pic>
        <p:pic>
          <p:nvPicPr>
            <p:cNvPr id="92" name="Picture 3"/>
            <p:cNvPicPr>
              <a:picLocks noChangeAspect="1" noChangeArrowheads="1"/>
            </p:cNvPicPr>
            <p:nvPr/>
          </p:nvPicPr>
          <p:blipFill>
            <a:blip r:embed="rId8" cstate="print">
              <a:extLst>
                <a:ext uri="{28A0092B-C50C-407E-A947-70E740481C1C}">
                  <a14:useLocalDpi xmlns:a14="http://schemas.microsoft.com/office/drawing/2010/main"/>
                </a:ext>
              </a:extLst>
            </a:blip>
            <a:srcRect/>
            <a:stretch>
              <a:fillRect/>
            </a:stretch>
          </p:blipFill>
          <p:spPr bwMode="auto">
            <a:xfrm>
              <a:off x="6495444" y="1089343"/>
              <a:ext cx="1318669" cy="8118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3" name="Picture 4"/>
            <p:cNvPicPr>
              <a:picLocks noChangeAspect="1" noChangeArrowheads="1"/>
            </p:cNvPicPr>
            <p:nvPr/>
          </p:nvPicPr>
          <p:blipFill>
            <a:blip r:embed="rId9" cstate="print">
              <a:extLst>
                <a:ext uri="{28A0092B-C50C-407E-A947-70E740481C1C}">
                  <a14:useLocalDpi xmlns:a14="http://schemas.microsoft.com/office/drawing/2010/main"/>
                </a:ext>
              </a:extLst>
            </a:blip>
            <a:srcRect/>
            <a:stretch>
              <a:fillRect/>
            </a:stretch>
          </p:blipFill>
          <p:spPr bwMode="auto">
            <a:xfrm>
              <a:off x="8047568" y="371725"/>
              <a:ext cx="762107" cy="6111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5" name="Picture 6"/>
            <p:cNvPicPr>
              <a:picLocks noChangeAspect="1" noChangeArrowheads="1"/>
            </p:cNvPicPr>
            <p:nvPr/>
          </p:nvPicPr>
          <p:blipFill>
            <a:blip r:embed="rId10" cstate="print">
              <a:extLst>
                <a:ext uri="{28A0092B-C50C-407E-A947-70E740481C1C}">
                  <a14:useLocalDpi xmlns:a14="http://schemas.microsoft.com/office/drawing/2010/main"/>
                </a:ext>
              </a:extLst>
            </a:blip>
            <a:srcRect/>
            <a:stretch>
              <a:fillRect/>
            </a:stretch>
          </p:blipFill>
          <p:spPr bwMode="auto">
            <a:xfrm>
              <a:off x="4473719" y="1142650"/>
              <a:ext cx="760854" cy="524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6" name="Picture 8"/>
            <p:cNvPicPr>
              <a:picLocks noChangeAspect="1" noChangeArrowheads="1"/>
            </p:cNvPicPr>
            <p:nvPr/>
          </p:nvPicPr>
          <p:blipFill>
            <a:blip r:embed="rId11" cstate="print">
              <a:extLst>
                <a:ext uri="{28A0092B-C50C-407E-A947-70E740481C1C}">
                  <a14:useLocalDpi xmlns:a14="http://schemas.microsoft.com/office/drawing/2010/main"/>
                </a:ext>
              </a:extLst>
            </a:blip>
            <a:srcRect/>
            <a:stretch>
              <a:fillRect/>
            </a:stretch>
          </p:blipFill>
          <p:spPr bwMode="auto">
            <a:xfrm>
              <a:off x="6054799" y="2779512"/>
              <a:ext cx="753253" cy="669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7" name="Picture 2"/>
            <p:cNvPicPr>
              <a:picLocks noChangeAspect="1" noChangeArrowheads="1"/>
            </p:cNvPicPr>
            <p:nvPr/>
          </p:nvPicPr>
          <p:blipFill>
            <a:blip r:embed="rId12" cstate="print">
              <a:extLst>
                <a:ext uri="{28A0092B-C50C-407E-A947-70E740481C1C}">
                  <a14:useLocalDpi xmlns:a14="http://schemas.microsoft.com/office/drawing/2010/main"/>
                </a:ext>
              </a:extLst>
            </a:blip>
            <a:srcRect/>
            <a:stretch>
              <a:fillRect/>
            </a:stretch>
          </p:blipFill>
          <p:spPr bwMode="auto">
            <a:xfrm>
              <a:off x="6651618" y="338023"/>
              <a:ext cx="895580" cy="4584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8" name="Picture 2"/>
            <p:cNvPicPr>
              <a:picLocks noChangeAspect="1" noChangeArrowheads="1"/>
            </p:cNvPicPr>
            <p:nvPr/>
          </p:nvPicPr>
          <p:blipFill>
            <a:blip r:embed="rId13" cstate="print">
              <a:extLst>
                <a:ext uri="{28A0092B-C50C-407E-A947-70E740481C1C}">
                  <a14:useLocalDpi xmlns:a14="http://schemas.microsoft.com/office/drawing/2010/main"/>
                </a:ext>
              </a:extLst>
            </a:blip>
            <a:srcRect/>
            <a:stretch>
              <a:fillRect/>
            </a:stretch>
          </p:blipFill>
          <p:spPr bwMode="auto">
            <a:xfrm>
              <a:off x="5467569" y="233741"/>
              <a:ext cx="996882" cy="755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9" name="Image 98"/>
            <p:cNvPicPr>
              <a:picLocks noChangeAspect="1"/>
            </p:cNvPicPr>
            <p:nvPr/>
          </p:nvPicPr>
          <p:blipFill>
            <a:blip r:embed="rId14" cstate="print">
              <a:extLst>
                <a:ext uri="{28A0092B-C50C-407E-A947-70E740481C1C}">
                  <a14:useLocalDpi xmlns:a14="http://schemas.microsoft.com/office/drawing/2010/main"/>
                </a:ext>
              </a:extLst>
            </a:blip>
            <a:stretch>
              <a:fillRect/>
            </a:stretch>
          </p:blipFill>
          <p:spPr>
            <a:xfrm>
              <a:off x="5467570" y="2105616"/>
              <a:ext cx="806966" cy="233596"/>
            </a:xfrm>
            <a:prstGeom prst="rect">
              <a:avLst/>
            </a:prstGeom>
          </p:spPr>
        </p:pic>
        <p:pic>
          <p:nvPicPr>
            <p:cNvPr id="100" name="Picture 7"/>
            <p:cNvPicPr>
              <a:picLocks noChangeAspect="1" noChangeArrowheads="1"/>
            </p:cNvPicPr>
            <p:nvPr/>
          </p:nvPicPr>
          <p:blipFill>
            <a:blip r:embed="rId15" cstate="print">
              <a:extLst>
                <a:ext uri="{28A0092B-C50C-407E-A947-70E740481C1C}">
                  <a14:useLocalDpi xmlns:a14="http://schemas.microsoft.com/office/drawing/2010/main"/>
                </a:ext>
              </a:extLst>
            </a:blip>
            <a:srcRect/>
            <a:stretch>
              <a:fillRect/>
            </a:stretch>
          </p:blipFill>
          <p:spPr bwMode="auto">
            <a:xfrm>
              <a:off x="5434700" y="1100730"/>
              <a:ext cx="1029752" cy="5286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1" name="Picture 3"/>
            <p:cNvPicPr>
              <a:picLocks noChangeAspect="1" noChangeArrowheads="1"/>
            </p:cNvPicPr>
            <p:nvPr/>
          </p:nvPicPr>
          <p:blipFill>
            <a:blip r:embed="rId16" cstate="print">
              <a:extLst>
                <a:ext uri="{28A0092B-C50C-407E-A947-70E740481C1C}">
                  <a14:useLocalDpi xmlns:a14="http://schemas.microsoft.com/office/drawing/2010/main"/>
                </a:ext>
              </a:extLst>
            </a:blip>
            <a:srcRect/>
            <a:stretch>
              <a:fillRect/>
            </a:stretch>
          </p:blipFill>
          <p:spPr bwMode="auto">
            <a:xfrm>
              <a:off x="4524809" y="2028042"/>
              <a:ext cx="812535" cy="3472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 name="Picture 5"/>
            <p:cNvPicPr>
              <a:picLocks noChangeAspect="1" noChangeArrowheads="1"/>
            </p:cNvPicPr>
            <p:nvPr/>
          </p:nvPicPr>
          <p:blipFill>
            <a:blip r:embed="rId17" cstate="print">
              <a:extLst>
                <a:ext uri="{28A0092B-C50C-407E-A947-70E740481C1C}">
                  <a14:useLocalDpi xmlns:a14="http://schemas.microsoft.com/office/drawing/2010/main"/>
                </a:ext>
              </a:extLst>
            </a:blip>
            <a:srcRect/>
            <a:stretch>
              <a:fillRect/>
            </a:stretch>
          </p:blipFill>
          <p:spPr bwMode="auto">
            <a:xfrm>
              <a:off x="8328034" y="2623181"/>
              <a:ext cx="606295" cy="7099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 name="Picture 7"/>
            <p:cNvPicPr>
              <a:picLocks noChangeAspect="1" noChangeArrowheads="1"/>
            </p:cNvPicPr>
            <p:nvPr/>
          </p:nvPicPr>
          <p:blipFill>
            <a:blip r:embed="rId18" cstate="print">
              <a:extLst>
                <a:ext uri="{28A0092B-C50C-407E-A947-70E740481C1C}">
                  <a14:useLocalDpi xmlns:a14="http://schemas.microsoft.com/office/drawing/2010/main"/>
                </a:ext>
              </a:extLst>
            </a:blip>
            <a:srcRect/>
            <a:stretch>
              <a:fillRect/>
            </a:stretch>
          </p:blipFill>
          <p:spPr bwMode="auto">
            <a:xfrm>
              <a:off x="7772553" y="1938237"/>
              <a:ext cx="1501368" cy="6027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4" name="Picture 4"/>
            <p:cNvPicPr>
              <a:picLocks noChangeAspect="1" noChangeArrowheads="1"/>
            </p:cNvPicPr>
            <p:nvPr/>
          </p:nvPicPr>
          <p:blipFill>
            <a:blip r:embed="rId19" cstate="print">
              <a:extLst>
                <a:ext uri="{28A0092B-C50C-407E-A947-70E740481C1C}">
                  <a14:useLocalDpi xmlns:a14="http://schemas.microsoft.com/office/drawing/2010/main"/>
                </a:ext>
              </a:extLst>
            </a:blip>
            <a:srcRect/>
            <a:stretch>
              <a:fillRect/>
            </a:stretch>
          </p:blipFill>
          <p:spPr bwMode="auto">
            <a:xfrm>
              <a:off x="7814113" y="1143311"/>
              <a:ext cx="1267192" cy="5637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5" name="Picture 6"/>
            <p:cNvPicPr>
              <a:picLocks noChangeAspect="1" noChangeArrowheads="1"/>
            </p:cNvPicPr>
            <p:nvPr/>
          </p:nvPicPr>
          <p:blipFill>
            <a:blip r:embed="rId20" cstate="print">
              <a:extLst>
                <a:ext uri="{28A0092B-C50C-407E-A947-70E740481C1C}">
                  <a14:useLocalDpi xmlns:a14="http://schemas.microsoft.com/office/drawing/2010/main"/>
                </a:ext>
              </a:extLst>
            </a:blip>
            <a:srcRect/>
            <a:stretch>
              <a:fillRect/>
            </a:stretch>
          </p:blipFill>
          <p:spPr bwMode="auto">
            <a:xfrm>
              <a:off x="4537444" y="2958547"/>
              <a:ext cx="1002562" cy="3710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6" name="Image 105"/>
            <p:cNvPicPr>
              <a:picLocks noChangeAspect="1"/>
            </p:cNvPicPr>
            <p:nvPr/>
          </p:nvPicPr>
          <p:blipFill>
            <a:blip r:embed="rId21" cstate="print">
              <a:extLst>
                <a:ext uri="{28A0092B-C50C-407E-A947-70E740481C1C}">
                  <a14:useLocalDpi xmlns:a14="http://schemas.microsoft.com/office/drawing/2010/main"/>
                </a:ext>
              </a:extLst>
            </a:blip>
            <a:stretch>
              <a:fillRect/>
            </a:stretch>
          </p:blipFill>
          <p:spPr>
            <a:xfrm>
              <a:off x="6425045" y="1912252"/>
              <a:ext cx="1094675" cy="778325"/>
            </a:xfrm>
            <a:prstGeom prst="rect">
              <a:avLst/>
            </a:prstGeom>
          </p:spPr>
        </p:pic>
      </p:grpSp>
      <p:sp>
        <p:nvSpPr>
          <p:cNvPr id="4" name="Rectangle 3"/>
          <p:cNvSpPr/>
          <p:nvPr/>
        </p:nvSpPr>
        <p:spPr>
          <a:xfrm>
            <a:off x="108290" y="1100778"/>
            <a:ext cx="12083710" cy="307777"/>
          </a:xfrm>
          <a:prstGeom prst="rect">
            <a:avLst/>
          </a:prstGeom>
        </p:spPr>
        <p:txBody>
          <a:bodyPr wrap="square">
            <a:spAutoFit/>
          </a:bodyPr>
          <a:lstStyle/>
          <a:p>
            <a:r>
              <a:rPr lang="fr-FR" sz="700" dirty="0"/>
              <a:t>1. IRSN; 2. IRSET; 3. SFSE; 4. FNE; 5. INSERM UMRS 1124 - Université de Paris; 6. </a:t>
            </a:r>
            <a:r>
              <a:rPr lang="fr-FR" sz="700" dirty="0" err="1"/>
              <a:t>Ineris</a:t>
            </a:r>
            <a:r>
              <a:rPr lang="fr-FR" sz="700" dirty="0"/>
              <a:t>; 7. Institut </a:t>
            </a:r>
            <a:r>
              <a:rPr lang="fr-FR" sz="700" dirty="0" err="1"/>
              <a:t>Ecocitoyen</a:t>
            </a:r>
            <a:r>
              <a:rPr lang="fr-FR" sz="700" dirty="0"/>
              <a:t> pour la Connaissance des Pollutions; 8. CPIE des Pays de l'Aisne, pour l'UNCPIE; 9. Université de Rennes, EHESP, Inserm, IRSET - UMR_S 1085; 10. ADEME; 11. Experte scientifique auprès de l’ANCCLI; 12. INRAE, UMR ITAP, (INRAE/Institut Agro); 13. ALLISS;  14. INRAE, UMR ECOSYS, Pôle </a:t>
            </a:r>
            <a:r>
              <a:rPr lang="fr-FR" sz="700" dirty="0" err="1"/>
              <a:t>Ecotoxicologie</a:t>
            </a:r>
            <a:r>
              <a:rPr lang="fr-FR" sz="700" dirty="0"/>
              <a:t>; 15. INRAE, UMR 1331, TOXALIM, INRAE/ENVT/EI </a:t>
            </a:r>
            <a:r>
              <a:rPr lang="fr-FR" sz="700" dirty="0" err="1"/>
              <a:t>Purpan</a:t>
            </a:r>
            <a:r>
              <a:rPr lang="fr-FR" sz="700" dirty="0"/>
              <a:t>/UPS; 16. Ligue Nationale contre le cancer; 17. </a:t>
            </a:r>
            <a:r>
              <a:rPr lang="fr-FR" sz="700" dirty="0" err="1"/>
              <a:t>Inria</a:t>
            </a:r>
            <a:r>
              <a:rPr lang="fr-FR" sz="700" dirty="0"/>
              <a:t> Centre de Sophia Antipolis – Méditerranée /France Living </a:t>
            </a:r>
            <a:r>
              <a:rPr lang="fr-FR" sz="700" dirty="0" err="1"/>
              <a:t>Labs</a:t>
            </a:r>
            <a:endParaRPr lang="fr-FR" sz="700" dirty="0"/>
          </a:p>
        </p:txBody>
      </p:sp>
      <p:sp>
        <p:nvSpPr>
          <p:cNvPr id="6" name="Rectangle 5"/>
          <p:cNvSpPr/>
          <p:nvPr/>
        </p:nvSpPr>
        <p:spPr>
          <a:xfrm>
            <a:off x="782026" y="-246485"/>
            <a:ext cx="10589176" cy="1231106"/>
          </a:xfrm>
          <a:prstGeom prst="rect">
            <a:avLst/>
          </a:prstGeom>
        </p:spPr>
        <p:txBody>
          <a:bodyPr wrap="square">
            <a:spAutoFit/>
          </a:bodyPr>
          <a:lstStyle/>
          <a:p>
            <a:pPr algn="ctr"/>
            <a:br>
              <a:rPr lang="fr-FR" dirty="0">
                <a:solidFill>
                  <a:srgbClr val="00B0F0"/>
                </a:solidFill>
              </a:rPr>
            </a:br>
            <a:r>
              <a:rPr lang="en-GB" b="1" dirty="0"/>
              <a:t>The LILAS project: analysis of applying participatory approaches such as Living Labs to research on multiple environmental exposures to ionizing radiation, other stressors and chronic risks</a:t>
            </a:r>
            <a:endParaRPr lang="fr-FR" b="1" dirty="0"/>
          </a:p>
          <a:p>
            <a:pPr algn="ctr"/>
            <a:endParaRPr lang="fr-FR" sz="2000" dirty="0"/>
          </a:p>
        </p:txBody>
      </p:sp>
      <p:pic>
        <p:nvPicPr>
          <p:cNvPr id="7" name="Image 6"/>
          <p:cNvPicPr>
            <a:picLocks noChangeAspect="1"/>
          </p:cNvPicPr>
          <p:nvPr/>
        </p:nvPicPr>
        <p:blipFill>
          <a:blip r:embed="rId22"/>
          <a:stretch>
            <a:fillRect/>
          </a:stretch>
        </p:blipFill>
        <p:spPr>
          <a:xfrm>
            <a:off x="11156957" y="3228061"/>
            <a:ext cx="564624" cy="174369"/>
          </a:xfrm>
          <a:prstGeom prst="rect">
            <a:avLst/>
          </a:prstGeom>
        </p:spPr>
      </p:pic>
      <p:pic>
        <p:nvPicPr>
          <p:cNvPr id="31" name="Image 30">
            <a:extLst>
              <a:ext uri="{FF2B5EF4-FFF2-40B4-BE49-F238E27FC236}">
                <a16:creationId xmlns:a16="http://schemas.microsoft.com/office/drawing/2014/main" id="{D0484FA0-06D3-4B52-BE2E-23AD493C0BF8}"/>
              </a:ext>
            </a:extLst>
          </p:cNvPr>
          <p:cNvPicPr>
            <a:picLocks noChangeAspect="1"/>
          </p:cNvPicPr>
          <p:nvPr/>
        </p:nvPicPr>
        <p:blipFill>
          <a:blip r:embed="rId21" cstate="print">
            <a:extLst>
              <a:ext uri="{28A0092B-C50C-407E-A947-70E740481C1C}">
                <a14:useLocalDpi xmlns:a14="http://schemas.microsoft.com/office/drawing/2010/main"/>
              </a:ext>
            </a:extLst>
          </a:blip>
          <a:stretch>
            <a:fillRect/>
          </a:stretch>
        </p:blipFill>
        <p:spPr>
          <a:xfrm>
            <a:off x="166228" y="45820"/>
            <a:ext cx="730755" cy="588658"/>
          </a:xfrm>
          <a:prstGeom prst="rect">
            <a:avLst/>
          </a:prstGeom>
        </p:spPr>
      </p:pic>
      <p:pic>
        <p:nvPicPr>
          <p:cNvPr id="8" name="Image 7">
            <a:extLst>
              <a:ext uri="{FF2B5EF4-FFF2-40B4-BE49-F238E27FC236}">
                <a16:creationId xmlns:a16="http://schemas.microsoft.com/office/drawing/2014/main" id="{54578238-1F3A-41F9-B2E6-B0F8A1EA46B3}"/>
              </a:ext>
            </a:extLst>
          </p:cNvPr>
          <p:cNvPicPr>
            <a:picLocks noChangeAspect="1"/>
          </p:cNvPicPr>
          <p:nvPr/>
        </p:nvPicPr>
        <p:blipFill>
          <a:blip r:embed="rId23"/>
          <a:stretch>
            <a:fillRect/>
          </a:stretch>
        </p:blipFill>
        <p:spPr>
          <a:xfrm>
            <a:off x="10630282" y="318573"/>
            <a:ext cx="1503757" cy="378931"/>
          </a:xfrm>
          <a:prstGeom prst="rect">
            <a:avLst/>
          </a:prstGeom>
        </p:spPr>
      </p:pic>
    </p:spTree>
    <p:extLst>
      <p:ext uri="{BB962C8B-B14F-4D97-AF65-F5344CB8AC3E}">
        <p14:creationId xmlns:p14="http://schemas.microsoft.com/office/powerpoint/2010/main" val="191107004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TotalTime>
  <Words>719</Words>
  <Application>Microsoft Office PowerPoint</Application>
  <PresentationFormat>Grand écran</PresentationFormat>
  <Paragraphs>22</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Olivier Laurent1, Yara Carrejo Gironza², Sophie Ancelet1, Olivier Armant1, Denis Bard3, Katia Baumgartner4, Sylvie Bortoli5, Céline Boudet6, Philippe Chamaret7, Michel Chartier1, Stéphanie Cormier8, Arthur David9, Hélène Desqueyroux 10, Mariette Gerber11, Rodolphe Gilbin1, Sonia Grimbuhler12, Stéphane‎ Grison1, Lionel Larqué13, Dominique Laurier1,  Christian Mougin14, Laurence Payrastre15, Alain Rannou1, Pascale Scanff1, Arnaud Vanzemberg1, Simon Schraub16, Sylvie Supervil1, Eric Thybaud6, Brigitte Trousse17, Sylvie Charron1</vt:lpstr>
    </vt:vector>
  </TitlesOfParts>
  <Company>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COmposante RAdioLogique de l’Exposome, multi-expositions, risques de cancers et d’autres pathologies chroniques dans la cohorte Constances : le projet CORALE</dc:title>
  <dc:creator>LAURENT Olivier</dc:creator>
  <cp:lastModifiedBy>LAURENT Olivier</cp:lastModifiedBy>
  <cp:revision>70</cp:revision>
  <dcterms:created xsi:type="dcterms:W3CDTF">2020-10-17T06:40:38Z</dcterms:created>
  <dcterms:modified xsi:type="dcterms:W3CDTF">2023-07-05T09:54:52Z</dcterms:modified>
</cp:coreProperties>
</file>